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sldIdLst>
    <p:sldId id="261" r:id="rId3"/>
    <p:sldId id="262" r:id="rId4"/>
    <p:sldId id="263" r:id="rId5"/>
    <p:sldId id="264" r:id="rId6"/>
    <p:sldId id="265" r:id="rId7"/>
    <p:sldId id="269" r:id="rId8"/>
    <p:sldId id="270" r:id="rId9"/>
    <p:sldId id="271" r:id="rId10"/>
    <p:sldId id="272" r:id="rId11"/>
    <p:sldId id="273" r:id="rId12"/>
    <p:sldId id="274" r:id="rId13"/>
    <p:sldId id="275" r:id="rId14"/>
    <p:sldId id="276" r:id="rId15"/>
    <p:sldId id="277" r:id="rId16"/>
    <p:sldId id="278" r:id="rId17"/>
    <p:sldId id="279" r:id="rId18"/>
    <p:sldId id="28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89" autoAdjust="0"/>
    <p:restoredTop sz="84145" autoAdjust="0"/>
  </p:normalViewPr>
  <p:slideViewPr>
    <p:cSldViewPr snapToGrid="0">
      <p:cViewPr varScale="1">
        <p:scale>
          <a:sx n="170" d="100"/>
          <a:sy n="170" d="100"/>
        </p:scale>
        <p:origin x="3005"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D9BAC3-FA05-472F-ABDE-815D485FFA45}" type="datetimeFigureOut">
              <a:rPr lang="en-US" smtClean="0"/>
              <a:t>2/19/2023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9112B3-0BBA-447E-BC7C-AC1213BE0AC1}" type="slidenum">
              <a:rPr lang="en-US" smtClean="0"/>
              <a:t>‹#›</a:t>
            </a:fld>
            <a:endParaRPr lang="en-US"/>
          </a:p>
        </p:txBody>
      </p:sp>
    </p:spTree>
    <p:extLst>
      <p:ext uri="{BB962C8B-B14F-4D97-AF65-F5344CB8AC3E}">
        <p14:creationId xmlns:p14="http://schemas.microsoft.com/office/powerpoint/2010/main" val="239192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457200">
              <a:defRPr/>
            </a:pPr>
            <a:fld id="{7A082520-079D-4567-A3F3-262507A3A580}" type="datetimeFigureOut">
              <a:rPr lang="en-US" smtClean="0"/>
              <a:pPr defTabSz="457200">
                <a:defRPr/>
              </a:pPr>
              <a:t>2/19/2023</a:t>
            </a:fld>
            <a:endParaRPr lang="en-US" dirty="0"/>
          </a:p>
        </p:txBody>
      </p:sp>
      <p:sp>
        <p:nvSpPr>
          <p:cNvPr id="5" name="Footer Placeholder 4"/>
          <p:cNvSpPr>
            <a:spLocks noGrp="1"/>
          </p:cNvSpPr>
          <p:nvPr>
            <p:ph type="ftr" sz="quarter" idx="11"/>
          </p:nvPr>
        </p:nvSpPr>
        <p:spPr/>
        <p:txBody>
          <a:bodyPr/>
          <a:lstStyle/>
          <a:p>
            <a:pPr defTabSz="457200">
              <a:defRPr/>
            </a:pPr>
            <a:endParaRPr lang="en-US" dirty="0"/>
          </a:p>
        </p:txBody>
      </p:sp>
      <p:sp>
        <p:nvSpPr>
          <p:cNvPr id="6" name="Slide Number Placeholder 5"/>
          <p:cNvSpPr>
            <a:spLocks noGrp="1"/>
          </p:cNvSpPr>
          <p:nvPr>
            <p:ph type="sldNum" sz="quarter" idx="12"/>
          </p:nvPr>
        </p:nvSpPr>
        <p:spPr/>
        <p:txBody>
          <a:bodyPr/>
          <a:lstStyle/>
          <a:p>
            <a:pPr defTabSz="457200">
              <a:defRPr/>
            </a:pPr>
            <a:fld id="{2AE212A2-4015-46A4-9BED-8768A4085E4D}" type="slidenum">
              <a:rPr lang="en-US" smtClean="0"/>
              <a:pPr defTabSz="457200">
                <a:defRPr/>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373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57200">
              <a:defRPr/>
            </a:pPr>
            <a:fld id="{7A082520-079D-4567-A3F3-262507A3A580}" type="datetimeFigureOut">
              <a:rPr lang="en-US" smtClean="0"/>
              <a:pPr defTabSz="457200">
                <a:defRPr/>
              </a:pPr>
              <a:t>2/19/2023</a:t>
            </a:fld>
            <a:endParaRPr lang="en-US" dirty="0"/>
          </a:p>
        </p:txBody>
      </p:sp>
      <p:sp>
        <p:nvSpPr>
          <p:cNvPr id="5" name="Footer Placeholder 4"/>
          <p:cNvSpPr>
            <a:spLocks noGrp="1"/>
          </p:cNvSpPr>
          <p:nvPr>
            <p:ph type="ftr" sz="quarter" idx="11"/>
          </p:nvPr>
        </p:nvSpPr>
        <p:spPr/>
        <p:txBody>
          <a:bodyPr/>
          <a:lstStyle/>
          <a:p>
            <a:pPr defTabSz="457200">
              <a:defRPr/>
            </a:pPr>
            <a:endParaRPr lang="en-US" dirty="0"/>
          </a:p>
        </p:txBody>
      </p:sp>
      <p:sp>
        <p:nvSpPr>
          <p:cNvPr id="6" name="Slide Number Placeholder 5"/>
          <p:cNvSpPr>
            <a:spLocks noGrp="1"/>
          </p:cNvSpPr>
          <p:nvPr>
            <p:ph type="sldNum" sz="quarter" idx="12"/>
          </p:nvPr>
        </p:nvSpPr>
        <p:spPr/>
        <p:txBody>
          <a:bodyPr/>
          <a:lstStyle/>
          <a:p>
            <a:pPr defTabSz="457200">
              <a:defRPr/>
            </a:pPr>
            <a:fld id="{2AE212A2-4015-46A4-9BED-8768A4085E4D}" type="slidenum">
              <a:rPr lang="en-US" smtClean="0"/>
              <a:pPr defTabSz="457200">
                <a:defRPr/>
              </a:pPr>
              <a:t>‹#›</a:t>
            </a:fld>
            <a:endParaRPr lang="en-US" dirty="0"/>
          </a:p>
        </p:txBody>
      </p:sp>
    </p:spTree>
    <p:extLst>
      <p:ext uri="{BB962C8B-B14F-4D97-AF65-F5344CB8AC3E}">
        <p14:creationId xmlns:p14="http://schemas.microsoft.com/office/powerpoint/2010/main" val="3471368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57200">
              <a:defRPr/>
            </a:pPr>
            <a:fld id="{7A082520-079D-4567-A3F3-262507A3A580}" type="datetimeFigureOut">
              <a:rPr lang="en-US" smtClean="0"/>
              <a:pPr defTabSz="457200">
                <a:defRPr/>
              </a:pPr>
              <a:t>2/19/2023</a:t>
            </a:fld>
            <a:endParaRPr lang="en-US" dirty="0"/>
          </a:p>
        </p:txBody>
      </p:sp>
      <p:sp>
        <p:nvSpPr>
          <p:cNvPr id="5" name="Footer Placeholder 4"/>
          <p:cNvSpPr>
            <a:spLocks noGrp="1"/>
          </p:cNvSpPr>
          <p:nvPr>
            <p:ph type="ftr" sz="quarter" idx="11"/>
          </p:nvPr>
        </p:nvSpPr>
        <p:spPr/>
        <p:txBody>
          <a:bodyPr/>
          <a:lstStyle/>
          <a:p>
            <a:pPr defTabSz="457200">
              <a:defRPr/>
            </a:pPr>
            <a:endParaRPr lang="en-US" dirty="0"/>
          </a:p>
        </p:txBody>
      </p:sp>
      <p:sp>
        <p:nvSpPr>
          <p:cNvPr id="6" name="Slide Number Placeholder 5"/>
          <p:cNvSpPr>
            <a:spLocks noGrp="1"/>
          </p:cNvSpPr>
          <p:nvPr>
            <p:ph type="sldNum" sz="quarter" idx="12"/>
          </p:nvPr>
        </p:nvSpPr>
        <p:spPr/>
        <p:txBody>
          <a:bodyPr/>
          <a:lstStyle/>
          <a:p>
            <a:pPr defTabSz="457200">
              <a:defRPr/>
            </a:pPr>
            <a:fld id="{2AE212A2-4015-46A4-9BED-8768A4085E4D}" type="slidenum">
              <a:rPr lang="en-US" smtClean="0"/>
              <a:pPr defTabSz="457200">
                <a:defRPr/>
              </a:pPr>
              <a:t>‹#›</a:t>
            </a:fld>
            <a:endParaRPr lang="en-US" dirty="0"/>
          </a:p>
        </p:txBody>
      </p:sp>
    </p:spTree>
    <p:extLst>
      <p:ext uri="{BB962C8B-B14F-4D97-AF65-F5344CB8AC3E}">
        <p14:creationId xmlns:p14="http://schemas.microsoft.com/office/powerpoint/2010/main" val="67163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457200">
              <a:defRPr/>
            </a:pPr>
            <a:fld id="{7A082520-079D-4567-A3F3-262507A3A580}" type="datetimeFigureOut">
              <a:rPr lang="en-US" smtClean="0"/>
              <a:pPr defTabSz="457200">
                <a:defRPr/>
              </a:pPr>
              <a:t>2/19/2023</a:t>
            </a:fld>
            <a:endParaRPr lang="en-US" dirty="0"/>
          </a:p>
        </p:txBody>
      </p:sp>
      <p:sp>
        <p:nvSpPr>
          <p:cNvPr id="5" name="Footer Placeholder 4"/>
          <p:cNvSpPr>
            <a:spLocks noGrp="1"/>
          </p:cNvSpPr>
          <p:nvPr>
            <p:ph type="ftr" sz="quarter" idx="11"/>
          </p:nvPr>
        </p:nvSpPr>
        <p:spPr/>
        <p:txBody>
          <a:bodyPr/>
          <a:lstStyle/>
          <a:p>
            <a:pPr defTabSz="457200">
              <a:defRPr/>
            </a:pPr>
            <a:endParaRPr lang="en-US" dirty="0"/>
          </a:p>
        </p:txBody>
      </p:sp>
      <p:sp>
        <p:nvSpPr>
          <p:cNvPr id="6" name="Slide Number Placeholder 5"/>
          <p:cNvSpPr>
            <a:spLocks noGrp="1"/>
          </p:cNvSpPr>
          <p:nvPr>
            <p:ph type="sldNum" sz="quarter" idx="12"/>
          </p:nvPr>
        </p:nvSpPr>
        <p:spPr/>
        <p:txBody>
          <a:bodyPr/>
          <a:lstStyle/>
          <a:p>
            <a:pPr defTabSz="457200">
              <a:defRPr/>
            </a:pPr>
            <a:fld id="{2AE212A2-4015-46A4-9BED-8768A4085E4D}" type="slidenum">
              <a:rPr lang="en-US" smtClean="0"/>
              <a:pPr defTabSz="457200">
                <a:defRPr/>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9999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57200">
              <a:defRPr/>
            </a:pPr>
            <a:fld id="{7A082520-079D-4567-A3F3-262507A3A580}" type="datetimeFigureOut">
              <a:rPr lang="en-US" smtClean="0"/>
              <a:pPr defTabSz="457200">
                <a:defRPr/>
              </a:pPr>
              <a:t>2/19/2023</a:t>
            </a:fld>
            <a:endParaRPr lang="en-US" dirty="0"/>
          </a:p>
        </p:txBody>
      </p:sp>
      <p:sp>
        <p:nvSpPr>
          <p:cNvPr id="5" name="Footer Placeholder 4"/>
          <p:cNvSpPr>
            <a:spLocks noGrp="1"/>
          </p:cNvSpPr>
          <p:nvPr>
            <p:ph type="ftr" sz="quarter" idx="11"/>
          </p:nvPr>
        </p:nvSpPr>
        <p:spPr/>
        <p:txBody>
          <a:bodyPr/>
          <a:lstStyle/>
          <a:p>
            <a:pPr defTabSz="457200">
              <a:defRPr/>
            </a:pPr>
            <a:endParaRPr lang="en-US" dirty="0"/>
          </a:p>
        </p:txBody>
      </p:sp>
      <p:sp>
        <p:nvSpPr>
          <p:cNvPr id="6" name="Slide Number Placeholder 5"/>
          <p:cNvSpPr>
            <a:spLocks noGrp="1"/>
          </p:cNvSpPr>
          <p:nvPr>
            <p:ph type="sldNum" sz="quarter" idx="12"/>
          </p:nvPr>
        </p:nvSpPr>
        <p:spPr/>
        <p:txBody>
          <a:bodyPr/>
          <a:lstStyle/>
          <a:p>
            <a:pPr defTabSz="457200">
              <a:defRPr/>
            </a:pPr>
            <a:fld id="{2AE212A2-4015-46A4-9BED-8768A4085E4D}" type="slidenum">
              <a:rPr lang="en-US" smtClean="0"/>
              <a:pPr defTabSz="457200">
                <a:defRPr/>
              </a:pPr>
              <a:t>‹#›</a:t>
            </a:fld>
            <a:endParaRPr lang="en-US" dirty="0"/>
          </a:p>
        </p:txBody>
      </p:sp>
    </p:spTree>
    <p:extLst>
      <p:ext uri="{BB962C8B-B14F-4D97-AF65-F5344CB8AC3E}">
        <p14:creationId xmlns:p14="http://schemas.microsoft.com/office/powerpoint/2010/main" val="1884912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a:defRPr/>
            </a:pPr>
            <a:fld id="{7A082520-079D-4567-A3F3-262507A3A580}" type="datetimeFigureOut">
              <a:rPr lang="en-US" smtClean="0"/>
              <a:pPr defTabSz="457200">
                <a:defRPr/>
              </a:pPr>
              <a:t>2/19/2023</a:t>
            </a:fld>
            <a:endParaRPr lang="en-US" dirty="0"/>
          </a:p>
        </p:txBody>
      </p:sp>
      <p:sp>
        <p:nvSpPr>
          <p:cNvPr id="5" name="Footer Placeholder 4"/>
          <p:cNvSpPr>
            <a:spLocks noGrp="1"/>
          </p:cNvSpPr>
          <p:nvPr>
            <p:ph type="ftr" sz="quarter" idx="11"/>
          </p:nvPr>
        </p:nvSpPr>
        <p:spPr/>
        <p:txBody>
          <a:bodyPr/>
          <a:lstStyle/>
          <a:p>
            <a:pPr defTabSz="457200">
              <a:defRPr/>
            </a:pPr>
            <a:endParaRPr lang="en-US" dirty="0"/>
          </a:p>
        </p:txBody>
      </p:sp>
      <p:sp>
        <p:nvSpPr>
          <p:cNvPr id="6" name="Slide Number Placeholder 5"/>
          <p:cNvSpPr>
            <a:spLocks noGrp="1"/>
          </p:cNvSpPr>
          <p:nvPr>
            <p:ph type="sldNum" sz="quarter" idx="12"/>
          </p:nvPr>
        </p:nvSpPr>
        <p:spPr/>
        <p:txBody>
          <a:bodyPr/>
          <a:lstStyle/>
          <a:p>
            <a:pPr defTabSz="457200">
              <a:defRPr/>
            </a:pPr>
            <a:fld id="{2AE212A2-4015-46A4-9BED-8768A4085E4D}" type="slidenum">
              <a:rPr lang="en-US" smtClean="0"/>
              <a:pPr defTabSz="457200">
                <a:defRPr/>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1758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457200">
              <a:defRPr/>
            </a:pPr>
            <a:fld id="{7A082520-079D-4567-A3F3-262507A3A580}" type="datetimeFigureOut">
              <a:rPr lang="en-US" smtClean="0"/>
              <a:pPr defTabSz="457200">
                <a:defRPr/>
              </a:pPr>
              <a:t>2/19/2023</a:t>
            </a:fld>
            <a:endParaRPr lang="en-US" dirty="0"/>
          </a:p>
        </p:txBody>
      </p:sp>
      <p:sp>
        <p:nvSpPr>
          <p:cNvPr id="6" name="Footer Placeholder 5"/>
          <p:cNvSpPr>
            <a:spLocks noGrp="1"/>
          </p:cNvSpPr>
          <p:nvPr>
            <p:ph type="ftr" sz="quarter" idx="11"/>
          </p:nvPr>
        </p:nvSpPr>
        <p:spPr/>
        <p:txBody>
          <a:bodyPr/>
          <a:lstStyle/>
          <a:p>
            <a:pPr defTabSz="457200">
              <a:defRPr/>
            </a:pPr>
            <a:endParaRPr lang="en-US" dirty="0"/>
          </a:p>
        </p:txBody>
      </p:sp>
      <p:sp>
        <p:nvSpPr>
          <p:cNvPr id="7" name="Slide Number Placeholder 6"/>
          <p:cNvSpPr>
            <a:spLocks noGrp="1"/>
          </p:cNvSpPr>
          <p:nvPr>
            <p:ph type="sldNum" sz="quarter" idx="12"/>
          </p:nvPr>
        </p:nvSpPr>
        <p:spPr/>
        <p:txBody>
          <a:bodyPr/>
          <a:lstStyle/>
          <a:p>
            <a:pPr defTabSz="457200">
              <a:defRPr/>
            </a:pPr>
            <a:fld id="{2AE212A2-4015-46A4-9BED-8768A4085E4D}" type="slidenum">
              <a:rPr lang="en-US" smtClean="0"/>
              <a:pPr defTabSz="457200">
                <a:defRPr/>
              </a:pPr>
              <a:t>‹#›</a:t>
            </a:fld>
            <a:endParaRPr lang="en-US" dirty="0"/>
          </a:p>
        </p:txBody>
      </p:sp>
    </p:spTree>
    <p:extLst>
      <p:ext uri="{BB962C8B-B14F-4D97-AF65-F5344CB8AC3E}">
        <p14:creationId xmlns:p14="http://schemas.microsoft.com/office/powerpoint/2010/main" val="3069798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457200">
              <a:defRPr/>
            </a:pPr>
            <a:fld id="{7A082520-079D-4567-A3F3-262507A3A580}" type="datetimeFigureOut">
              <a:rPr lang="en-US" smtClean="0"/>
              <a:pPr defTabSz="457200">
                <a:defRPr/>
              </a:pPr>
              <a:t>2/19/2023</a:t>
            </a:fld>
            <a:endParaRPr lang="en-US" dirty="0"/>
          </a:p>
        </p:txBody>
      </p:sp>
      <p:sp>
        <p:nvSpPr>
          <p:cNvPr id="8" name="Footer Placeholder 7"/>
          <p:cNvSpPr>
            <a:spLocks noGrp="1"/>
          </p:cNvSpPr>
          <p:nvPr>
            <p:ph type="ftr" sz="quarter" idx="11"/>
          </p:nvPr>
        </p:nvSpPr>
        <p:spPr/>
        <p:txBody>
          <a:bodyPr/>
          <a:lstStyle/>
          <a:p>
            <a:pPr defTabSz="457200">
              <a:defRPr/>
            </a:pPr>
            <a:endParaRPr lang="en-US" dirty="0"/>
          </a:p>
        </p:txBody>
      </p:sp>
      <p:sp>
        <p:nvSpPr>
          <p:cNvPr id="9" name="Slide Number Placeholder 8"/>
          <p:cNvSpPr>
            <a:spLocks noGrp="1"/>
          </p:cNvSpPr>
          <p:nvPr>
            <p:ph type="sldNum" sz="quarter" idx="12"/>
          </p:nvPr>
        </p:nvSpPr>
        <p:spPr/>
        <p:txBody>
          <a:bodyPr/>
          <a:lstStyle/>
          <a:p>
            <a:pPr defTabSz="457200">
              <a:defRPr/>
            </a:pPr>
            <a:fld id="{2AE212A2-4015-46A4-9BED-8768A4085E4D}" type="slidenum">
              <a:rPr lang="en-US" smtClean="0"/>
              <a:pPr defTabSz="457200">
                <a:defRPr/>
              </a:pPr>
              <a:t>‹#›</a:t>
            </a:fld>
            <a:endParaRPr lang="en-US" dirty="0"/>
          </a:p>
        </p:txBody>
      </p:sp>
    </p:spTree>
    <p:extLst>
      <p:ext uri="{BB962C8B-B14F-4D97-AF65-F5344CB8AC3E}">
        <p14:creationId xmlns:p14="http://schemas.microsoft.com/office/powerpoint/2010/main" val="3203506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457200">
              <a:defRPr/>
            </a:pPr>
            <a:fld id="{7A082520-079D-4567-A3F3-262507A3A580}" type="datetimeFigureOut">
              <a:rPr lang="en-US" smtClean="0"/>
              <a:pPr defTabSz="457200">
                <a:defRPr/>
              </a:pPr>
              <a:t>2/19/2023</a:t>
            </a:fld>
            <a:endParaRPr lang="en-US" dirty="0"/>
          </a:p>
        </p:txBody>
      </p:sp>
      <p:sp>
        <p:nvSpPr>
          <p:cNvPr id="4" name="Footer Placeholder 3"/>
          <p:cNvSpPr>
            <a:spLocks noGrp="1"/>
          </p:cNvSpPr>
          <p:nvPr>
            <p:ph type="ftr" sz="quarter" idx="11"/>
          </p:nvPr>
        </p:nvSpPr>
        <p:spPr/>
        <p:txBody>
          <a:bodyPr/>
          <a:lstStyle/>
          <a:p>
            <a:pPr defTabSz="457200">
              <a:defRPr/>
            </a:pPr>
            <a:endParaRPr lang="en-US" dirty="0"/>
          </a:p>
        </p:txBody>
      </p:sp>
      <p:sp>
        <p:nvSpPr>
          <p:cNvPr id="5" name="Slide Number Placeholder 4"/>
          <p:cNvSpPr>
            <a:spLocks noGrp="1"/>
          </p:cNvSpPr>
          <p:nvPr>
            <p:ph type="sldNum" sz="quarter" idx="12"/>
          </p:nvPr>
        </p:nvSpPr>
        <p:spPr/>
        <p:txBody>
          <a:bodyPr/>
          <a:lstStyle/>
          <a:p>
            <a:pPr defTabSz="457200">
              <a:defRPr/>
            </a:pPr>
            <a:fld id="{2AE212A2-4015-46A4-9BED-8768A4085E4D}" type="slidenum">
              <a:rPr lang="en-US" smtClean="0"/>
              <a:pPr defTabSz="457200">
                <a:defRPr/>
              </a:pPr>
              <a:t>‹#›</a:t>
            </a:fld>
            <a:endParaRPr lang="en-US" dirty="0"/>
          </a:p>
        </p:txBody>
      </p:sp>
    </p:spTree>
    <p:extLst>
      <p:ext uri="{BB962C8B-B14F-4D97-AF65-F5344CB8AC3E}">
        <p14:creationId xmlns:p14="http://schemas.microsoft.com/office/powerpoint/2010/main" val="2480253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defTabSz="457200">
              <a:defRPr/>
            </a:pPr>
            <a:fld id="{7A082520-079D-4567-A3F3-262507A3A580}" type="datetimeFigureOut">
              <a:rPr lang="en-US" smtClean="0"/>
              <a:pPr defTabSz="457200">
                <a:defRPr/>
              </a:pPr>
              <a:t>2/19/2023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defTabSz="457200">
              <a:defRPr/>
            </a:pPr>
            <a:endParaRPr lang="en-US" dirty="0"/>
          </a:p>
        </p:txBody>
      </p:sp>
      <p:sp>
        <p:nvSpPr>
          <p:cNvPr id="9" name="Slide Number Placeholder 8"/>
          <p:cNvSpPr>
            <a:spLocks noGrp="1"/>
          </p:cNvSpPr>
          <p:nvPr>
            <p:ph type="sldNum" sz="quarter" idx="12"/>
          </p:nvPr>
        </p:nvSpPr>
        <p:spPr/>
        <p:txBody>
          <a:bodyPr/>
          <a:lstStyle/>
          <a:p>
            <a:pPr defTabSz="457200">
              <a:defRPr/>
            </a:pPr>
            <a:fld id="{2AE212A2-4015-46A4-9BED-8768A4085E4D}" type="slidenum">
              <a:rPr lang="en-US" smtClean="0"/>
              <a:pPr defTabSz="457200">
                <a:defRPr/>
              </a:pPr>
              <a:t>‹#›</a:t>
            </a:fld>
            <a:endParaRPr lang="en-US" dirty="0"/>
          </a:p>
        </p:txBody>
      </p:sp>
    </p:spTree>
    <p:extLst>
      <p:ext uri="{BB962C8B-B14F-4D97-AF65-F5344CB8AC3E}">
        <p14:creationId xmlns:p14="http://schemas.microsoft.com/office/powerpoint/2010/main" val="2152209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defTabSz="457200">
              <a:defRPr/>
            </a:pPr>
            <a:fld id="{7A082520-079D-4567-A3F3-262507A3A580}" type="datetimeFigureOut">
              <a:rPr lang="en-US" smtClean="0"/>
              <a:pPr defTabSz="457200">
                <a:defRPr/>
              </a:pPr>
              <a:t>2/19/2023</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defTabSz="457200">
              <a:defRPr/>
            </a:pPr>
            <a:endParaRPr lang="en-US" dirty="0">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defTabSz="457200">
              <a:defRPr/>
            </a:pPr>
            <a:fld id="{2AE212A2-4015-46A4-9BED-8768A4085E4D}" type="slidenum">
              <a:rPr lang="en-US" smtClean="0">
                <a:solidFill>
                  <a:srgbClr val="637052"/>
                </a:solidFill>
              </a:rPr>
              <a:pPr defTabSz="457200">
                <a:defRPr/>
              </a:pPr>
              <a:t>‹#›</a:t>
            </a:fld>
            <a:endParaRPr lang="en-US" dirty="0">
              <a:solidFill>
                <a:srgbClr val="637052"/>
              </a:solidFill>
            </a:endParaRPr>
          </a:p>
        </p:txBody>
      </p:sp>
    </p:spTree>
    <p:extLst>
      <p:ext uri="{BB962C8B-B14F-4D97-AF65-F5344CB8AC3E}">
        <p14:creationId xmlns:p14="http://schemas.microsoft.com/office/powerpoint/2010/main" val="3047658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57200">
              <a:defRPr/>
            </a:pPr>
            <a:fld id="{7A082520-079D-4567-A3F3-262507A3A580}" type="datetimeFigureOut">
              <a:rPr lang="en-US" smtClean="0"/>
              <a:pPr defTabSz="457200">
                <a:defRPr/>
              </a:pPr>
              <a:t>2/19/2023</a:t>
            </a:fld>
            <a:endParaRPr lang="en-US" dirty="0"/>
          </a:p>
        </p:txBody>
      </p:sp>
      <p:sp>
        <p:nvSpPr>
          <p:cNvPr id="5" name="Footer Placeholder 4"/>
          <p:cNvSpPr>
            <a:spLocks noGrp="1"/>
          </p:cNvSpPr>
          <p:nvPr>
            <p:ph type="ftr" sz="quarter" idx="11"/>
          </p:nvPr>
        </p:nvSpPr>
        <p:spPr/>
        <p:txBody>
          <a:bodyPr/>
          <a:lstStyle/>
          <a:p>
            <a:pPr defTabSz="457200">
              <a:defRPr/>
            </a:pPr>
            <a:endParaRPr lang="en-US" dirty="0"/>
          </a:p>
        </p:txBody>
      </p:sp>
      <p:sp>
        <p:nvSpPr>
          <p:cNvPr id="6" name="Slide Number Placeholder 5"/>
          <p:cNvSpPr>
            <a:spLocks noGrp="1"/>
          </p:cNvSpPr>
          <p:nvPr>
            <p:ph type="sldNum" sz="quarter" idx="12"/>
          </p:nvPr>
        </p:nvSpPr>
        <p:spPr/>
        <p:txBody>
          <a:bodyPr/>
          <a:lstStyle/>
          <a:p>
            <a:pPr defTabSz="457200">
              <a:defRPr/>
            </a:pPr>
            <a:fld id="{2AE212A2-4015-46A4-9BED-8768A4085E4D}" type="slidenum">
              <a:rPr lang="en-US" smtClean="0"/>
              <a:pPr defTabSz="457200">
                <a:defRPr/>
              </a:pPr>
              <a:t>‹#›</a:t>
            </a:fld>
            <a:endParaRPr lang="en-US" dirty="0"/>
          </a:p>
        </p:txBody>
      </p:sp>
    </p:spTree>
    <p:extLst>
      <p:ext uri="{BB962C8B-B14F-4D97-AF65-F5344CB8AC3E}">
        <p14:creationId xmlns:p14="http://schemas.microsoft.com/office/powerpoint/2010/main" val="907909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defRPr/>
            </a:pPr>
            <a:fld id="{7A082520-079D-4567-A3F3-262507A3A580}" type="datetimeFigureOut">
              <a:rPr lang="en-US" smtClean="0"/>
              <a:pPr defTabSz="457200">
                <a:defRPr/>
              </a:pPr>
              <a:t>2/19/2023</a:t>
            </a:fld>
            <a:endParaRPr lang="en-US" dirty="0"/>
          </a:p>
        </p:txBody>
      </p:sp>
      <p:sp>
        <p:nvSpPr>
          <p:cNvPr id="6" name="Footer Placeholder 5"/>
          <p:cNvSpPr>
            <a:spLocks noGrp="1"/>
          </p:cNvSpPr>
          <p:nvPr>
            <p:ph type="ftr" sz="quarter" idx="11"/>
          </p:nvPr>
        </p:nvSpPr>
        <p:spPr/>
        <p:txBody>
          <a:bodyPr/>
          <a:lstStyle/>
          <a:p>
            <a:pPr defTabSz="457200">
              <a:defRPr/>
            </a:pPr>
            <a:endParaRPr lang="en-US" dirty="0"/>
          </a:p>
        </p:txBody>
      </p:sp>
      <p:sp>
        <p:nvSpPr>
          <p:cNvPr id="7" name="Slide Number Placeholder 6"/>
          <p:cNvSpPr>
            <a:spLocks noGrp="1"/>
          </p:cNvSpPr>
          <p:nvPr>
            <p:ph type="sldNum" sz="quarter" idx="12"/>
          </p:nvPr>
        </p:nvSpPr>
        <p:spPr/>
        <p:txBody>
          <a:bodyPr/>
          <a:lstStyle/>
          <a:p>
            <a:pPr defTabSz="457200">
              <a:defRPr/>
            </a:pPr>
            <a:fld id="{2AE212A2-4015-46A4-9BED-8768A4085E4D}" type="slidenum">
              <a:rPr lang="en-US" smtClean="0"/>
              <a:pPr defTabSz="457200">
                <a:defRPr/>
              </a:pPr>
              <a:t>‹#›</a:t>
            </a:fld>
            <a:endParaRPr lang="en-US" dirty="0"/>
          </a:p>
        </p:txBody>
      </p:sp>
    </p:spTree>
    <p:extLst>
      <p:ext uri="{BB962C8B-B14F-4D97-AF65-F5344CB8AC3E}">
        <p14:creationId xmlns:p14="http://schemas.microsoft.com/office/powerpoint/2010/main" val="3912657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57200">
              <a:defRPr/>
            </a:pPr>
            <a:fld id="{7A082520-079D-4567-A3F3-262507A3A580}" type="datetimeFigureOut">
              <a:rPr lang="en-US" smtClean="0"/>
              <a:pPr defTabSz="457200">
                <a:defRPr/>
              </a:pPr>
              <a:t>2/19/2023</a:t>
            </a:fld>
            <a:endParaRPr lang="en-US" dirty="0"/>
          </a:p>
        </p:txBody>
      </p:sp>
      <p:sp>
        <p:nvSpPr>
          <p:cNvPr id="5" name="Footer Placeholder 4"/>
          <p:cNvSpPr>
            <a:spLocks noGrp="1"/>
          </p:cNvSpPr>
          <p:nvPr>
            <p:ph type="ftr" sz="quarter" idx="11"/>
          </p:nvPr>
        </p:nvSpPr>
        <p:spPr/>
        <p:txBody>
          <a:bodyPr/>
          <a:lstStyle/>
          <a:p>
            <a:pPr defTabSz="457200">
              <a:defRPr/>
            </a:pPr>
            <a:endParaRPr lang="en-US" dirty="0"/>
          </a:p>
        </p:txBody>
      </p:sp>
      <p:sp>
        <p:nvSpPr>
          <p:cNvPr id="6" name="Slide Number Placeholder 5"/>
          <p:cNvSpPr>
            <a:spLocks noGrp="1"/>
          </p:cNvSpPr>
          <p:nvPr>
            <p:ph type="sldNum" sz="quarter" idx="12"/>
          </p:nvPr>
        </p:nvSpPr>
        <p:spPr/>
        <p:txBody>
          <a:bodyPr/>
          <a:lstStyle/>
          <a:p>
            <a:pPr defTabSz="457200">
              <a:defRPr/>
            </a:pPr>
            <a:fld id="{2AE212A2-4015-46A4-9BED-8768A4085E4D}" type="slidenum">
              <a:rPr lang="en-US" smtClean="0"/>
              <a:pPr defTabSz="457200">
                <a:defRPr/>
              </a:pPr>
              <a:t>‹#›</a:t>
            </a:fld>
            <a:endParaRPr lang="en-US" dirty="0"/>
          </a:p>
        </p:txBody>
      </p:sp>
    </p:spTree>
    <p:extLst>
      <p:ext uri="{BB962C8B-B14F-4D97-AF65-F5344CB8AC3E}">
        <p14:creationId xmlns:p14="http://schemas.microsoft.com/office/powerpoint/2010/main" val="458881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57200">
              <a:defRPr/>
            </a:pPr>
            <a:fld id="{7A082520-079D-4567-A3F3-262507A3A580}" type="datetimeFigureOut">
              <a:rPr lang="en-US" smtClean="0"/>
              <a:pPr defTabSz="457200">
                <a:defRPr/>
              </a:pPr>
              <a:t>2/19/2023</a:t>
            </a:fld>
            <a:endParaRPr lang="en-US" dirty="0"/>
          </a:p>
        </p:txBody>
      </p:sp>
      <p:sp>
        <p:nvSpPr>
          <p:cNvPr id="5" name="Footer Placeholder 4"/>
          <p:cNvSpPr>
            <a:spLocks noGrp="1"/>
          </p:cNvSpPr>
          <p:nvPr>
            <p:ph type="ftr" sz="quarter" idx="11"/>
          </p:nvPr>
        </p:nvSpPr>
        <p:spPr/>
        <p:txBody>
          <a:bodyPr/>
          <a:lstStyle/>
          <a:p>
            <a:pPr defTabSz="457200">
              <a:defRPr/>
            </a:pPr>
            <a:endParaRPr lang="en-US" dirty="0"/>
          </a:p>
        </p:txBody>
      </p:sp>
      <p:sp>
        <p:nvSpPr>
          <p:cNvPr id="6" name="Slide Number Placeholder 5"/>
          <p:cNvSpPr>
            <a:spLocks noGrp="1"/>
          </p:cNvSpPr>
          <p:nvPr>
            <p:ph type="sldNum" sz="quarter" idx="12"/>
          </p:nvPr>
        </p:nvSpPr>
        <p:spPr/>
        <p:txBody>
          <a:bodyPr/>
          <a:lstStyle/>
          <a:p>
            <a:pPr defTabSz="457200">
              <a:defRPr/>
            </a:pPr>
            <a:fld id="{2AE212A2-4015-46A4-9BED-8768A4085E4D}" type="slidenum">
              <a:rPr lang="en-US" smtClean="0"/>
              <a:pPr defTabSz="457200">
                <a:defRPr/>
              </a:pPr>
              <a:t>‹#›</a:t>
            </a:fld>
            <a:endParaRPr lang="en-US" dirty="0"/>
          </a:p>
        </p:txBody>
      </p:sp>
    </p:spTree>
    <p:extLst>
      <p:ext uri="{BB962C8B-B14F-4D97-AF65-F5344CB8AC3E}">
        <p14:creationId xmlns:p14="http://schemas.microsoft.com/office/powerpoint/2010/main" val="2515640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a:defRPr/>
            </a:pPr>
            <a:fld id="{7A082520-079D-4567-A3F3-262507A3A580}" type="datetimeFigureOut">
              <a:rPr lang="en-US" smtClean="0"/>
              <a:pPr defTabSz="457200">
                <a:defRPr/>
              </a:pPr>
              <a:t>2/19/2023</a:t>
            </a:fld>
            <a:endParaRPr lang="en-US" dirty="0"/>
          </a:p>
        </p:txBody>
      </p:sp>
      <p:sp>
        <p:nvSpPr>
          <p:cNvPr id="5" name="Footer Placeholder 4"/>
          <p:cNvSpPr>
            <a:spLocks noGrp="1"/>
          </p:cNvSpPr>
          <p:nvPr>
            <p:ph type="ftr" sz="quarter" idx="11"/>
          </p:nvPr>
        </p:nvSpPr>
        <p:spPr/>
        <p:txBody>
          <a:bodyPr/>
          <a:lstStyle/>
          <a:p>
            <a:pPr defTabSz="457200">
              <a:defRPr/>
            </a:pPr>
            <a:endParaRPr lang="en-US" dirty="0"/>
          </a:p>
        </p:txBody>
      </p:sp>
      <p:sp>
        <p:nvSpPr>
          <p:cNvPr id="6" name="Slide Number Placeholder 5"/>
          <p:cNvSpPr>
            <a:spLocks noGrp="1"/>
          </p:cNvSpPr>
          <p:nvPr>
            <p:ph type="sldNum" sz="quarter" idx="12"/>
          </p:nvPr>
        </p:nvSpPr>
        <p:spPr/>
        <p:txBody>
          <a:bodyPr/>
          <a:lstStyle/>
          <a:p>
            <a:pPr defTabSz="457200">
              <a:defRPr/>
            </a:pPr>
            <a:fld id="{2AE212A2-4015-46A4-9BED-8768A4085E4D}" type="slidenum">
              <a:rPr lang="en-US" smtClean="0"/>
              <a:pPr defTabSz="457200">
                <a:defRPr/>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2128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457200">
              <a:defRPr/>
            </a:pPr>
            <a:fld id="{7A082520-079D-4567-A3F3-262507A3A580}" type="datetimeFigureOut">
              <a:rPr lang="en-US" smtClean="0"/>
              <a:pPr defTabSz="457200">
                <a:defRPr/>
              </a:pPr>
              <a:t>2/19/2023</a:t>
            </a:fld>
            <a:endParaRPr lang="en-US" dirty="0"/>
          </a:p>
        </p:txBody>
      </p:sp>
      <p:sp>
        <p:nvSpPr>
          <p:cNvPr id="6" name="Footer Placeholder 5"/>
          <p:cNvSpPr>
            <a:spLocks noGrp="1"/>
          </p:cNvSpPr>
          <p:nvPr>
            <p:ph type="ftr" sz="quarter" idx="11"/>
          </p:nvPr>
        </p:nvSpPr>
        <p:spPr/>
        <p:txBody>
          <a:bodyPr/>
          <a:lstStyle/>
          <a:p>
            <a:pPr defTabSz="457200">
              <a:defRPr/>
            </a:pPr>
            <a:endParaRPr lang="en-US" dirty="0"/>
          </a:p>
        </p:txBody>
      </p:sp>
      <p:sp>
        <p:nvSpPr>
          <p:cNvPr id="7" name="Slide Number Placeholder 6"/>
          <p:cNvSpPr>
            <a:spLocks noGrp="1"/>
          </p:cNvSpPr>
          <p:nvPr>
            <p:ph type="sldNum" sz="quarter" idx="12"/>
          </p:nvPr>
        </p:nvSpPr>
        <p:spPr/>
        <p:txBody>
          <a:bodyPr/>
          <a:lstStyle/>
          <a:p>
            <a:pPr defTabSz="457200">
              <a:defRPr/>
            </a:pPr>
            <a:fld id="{2AE212A2-4015-46A4-9BED-8768A4085E4D}" type="slidenum">
              <a:rPr lang="en-US" smtClean="0"/>
              <a:pPr defTabSz="457200">
                <a:defRPr/>
              </a:pPr>
              <a:t>‹#›</a:t>
            </a:fld>
            <a:endParaRPr lang="en-US" dirty="0"/>
          </a:p>
        </p:txBody>
      </p:sp>
    </p:spTree>
    <p:extLst>
      <p:ext uri="{BB962C8B-B14F-4D97-AF65-F5344CB8AC3E}">
        <p14:creationId xmlns:p14="http://schemas.microsoft.com/office/powerpoint/2010/main" val="3321453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457200">
              <a:defRPr/>
            </a:pPr>
            <a:fld id="{7A082520-079D-4567-A3F3-262507A3A580}" type="datetimeFigureOut">
              <a:rPr lang="en-US" smtClean="0"/>
              <a:pPr defTabSz="457200">
                <a:defRPr/>
              </a:pPr>
              <a:t>2/19/2023</a:t>
            </a:fld>
            <a:endParaRPr lang="en-US" dirty="0"/>
          </a:p>
        </p:txBody>
      </p:sp>
      <p:sp>
        <p:nvSpPr>
          <p:cNvPr id="8" name="Footer Placeholder 7"/>
          <p:cNvSpPr>
            <a:spLocks noGrp="1"/>
          </p:cNvSpPr>
          <p:nvPr>
            <p:ph type="ftr" sz="quarter" idx="11"/>
          </p:nvPr>
        </p:nvSpPr>
        <p:spPr/>
        <p:txBody>
          <a:bodyPr/>
          <a:lstStyle/>
          <a:p>
            <a:pPr defTabSz="457200">
              <a:defRPr/>
            </a:pPr>
            <a:endParaRPr lang="en-US" dirty="0"/>
          </a:p>
        </p:txBody>
      </p:sp>
      <p:sp>
        <p:nvSpPr>
          <p:cNvPr id="9" name="Slide Number Placeholder 8"/>
          <p:cNvSpPr>
            <a:spLocks noGrp="1"/>
          </p:cNvSpPr>
          <p:nvPr>
            <p:ph type="sldNum" sz="quarter" idx="12"/>
          </p:nvPr>
        </p:nvSpPr>
        <p:spPr/>
        <p:txBody>
          <a:bodyPr/>
          <a:lstStyle/>
          <a:p>
            <a:pPr defTabSz="457200">
              <a:defRPr/>
            </a:pPr>
            <a:fld id="{2AE212A2-4015-46A4-9BED-8768A4085E4D}" type="slidenum">
              <a:rPr lang="en-US" smtClean="0"/>
              <a:pPr defTabSz="457200">
                <a:defRPr/>
              </a:pPr>
              <a:t>‹#›</a:t>
            </a:fld>
            <a:endParaRPr lang="en-US" dirty="0"/>
          </a:p>
        </p:txBody>
      </p:sp>
    </p:spTree>
    <p:extLst>
      <p:ext uri="{BB962C8B-B14F-4D97-AF65-F5344CB8AC3E}">
        <p14:creationId xmlns:p14="http://schemas.microsoft.com/office/powerpoint/2010/main" val="1828196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457200">
              <a:defRPr/>
            </a:pPr>
            <a:fld id="{7A082520-079D-4567-A3F3-262507A3A580}" type="datetimeFigureOut">
              <a:rPr lang="en-US" smtClean="0"/>
              <a:pPr defTabSz="457200">
                <a:defRPr/>
              </a:pPr>
              <a:t>2/19/2023</a:t>
            </a:fld>
            <a:endParaRPr lang="en-US" dirty="0"/>
          </a:p>
        </p:txBody>
      </p:sp>
      <p:sp>
        <p:nvSpPr>
          <p:cNvPr id="4" name="Footer Placeholder 3"/>
          <p:cNvSpPr>
            <a:spLocks noGrp="1"/>
          </p:cNvSpPr>
          <p:nvPr>
            <p:ph type="ftr" sz="quarter" idx="11"/>
          </p:nvPr>
        </p:nvSpPr>
        <p:spPr/>
        <p:txBody>
          <a:bodyPr/>
          <a:lstStyle/>
          <a:p>
            <a:pPr defTabSz="457200">
              <a:defRPr/>
            </a:pPr>
            <a:endParaRPr lang="en-US" dirty="0"/>
          </a:p>
        </p:txBody>
      </p:sp>
      <p:sp>
        <p:nvSpPr>
          <p:cNvPr id="5" name="Slide Number Placeholder 4"/>
          <p:cNvSpPr>
            <a:spLocks noGrp="1"/>
          </p:cNvSpPr>
          <p:nvPr>
            <p:ph type="sldNum" sz="quarter" idx="12"/>
          </p:nvPr>
        </p:nvSpPr>
        <p:spPr/>
        <p:txBody>
          <a:bodyPr/>
          <a:lstStyle/>
          <a:p>
            <a:pPr defTabSz="457200">
              <a:defRPr/>
            </a:pPr>
            <a:fld id="{2AE212A2-4015-46A4-9BED-8768A4085E4D}" type="slidenum">
              <a:rPr lang="en-US" smtClean="0"/>
              <a:pPr defTabSz="457200">
                <a:defRPr/>
              </a:pPr>
              <a:t>‹#›</a:t>
            </a:fld>
            <a:endParaRPr lang="en-US" dirty="0"/>
          </a:p>
        </p:txBody>
      </p:sp>
    </p:spTree>
    <p:extLst>
      <p:ext uri="{BB962C8B-B14F-4D97-AF65-F5344CB8AC3E}">
        <p14:creationId xmlns:p14="http://schemas.microsoft.com/office/powerpoint/2010/main" val="2908928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defTabSz="457200">
              <a:defRPr/>
            </a:pPr>
            <a:fld id="{7A082520-079D-4567-A3F3-262507A3A580}" type="datetimeFigureOut">
              <a:rPr lang="en-US" smtClean="0"/>
              <a:pPr defTabSz="457200">
                <a:defRPr/>
              </a:pPr>
              <a:t>2/19/2023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defTabSz="457200">
              <a:defRPr/>
            </a:pPr>
            <a:endParaRPr lang="en-US" dirty="0"/>
          </a:p>
        </p:txBody>
      </p:sp>
      <p:sp>
        <p:nvSpPr>
          <p:cNvPr id="9" name="Slide Number Placeholder 8"/>
          <p:cNvSpPr>
            <a:spLocks noGrp="1"/>
          </p:cNvSpPr>
          <p:nvPr>
            <p:ph type="sldNum" sz="quarter" idx="12"/>
          </p:nvPr>
        </p:nvSpPr>
        <p:spPr/>
        <p:txBody>
          <a:bodyPr/>
          <a:lstStyle/>
          <a:p>
            <a:pPr defTabSz="457200">
              <a:defRPr/>
            </a:pPr>
            <a:fld id="{2AE212A2-4015-46A4-9BED-8768A4085E4D}" type="slidenum">
              <a:rPr lang="en-US" smtClean="0"/>
              <a:pPr defTabSz="457200">
                <a:defRPr/>
              </a:pPr>
              <a:t>‹#›</a:t>
            </a:fld>
            <a:endParaRPr lang="en-US" dirty="0"/>
          </a:p>
        </p:txBody>
      </p:sp>
    </p:spTree>
    <p:extLst>
      <p:ext uri="{BB962C8B-B14F-4D97-AF65-F5344CB8AC3E}">
        <p14:creationId xmlns:p14="http://schemas.microsoft.com/office/powerpoint/2010/main" val="1636012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defTabSz="457200">
              <a:defRPr/>
            </a:pPr>
            <a:fld id="{7A082520-079D-4567-A3F3-262507A3A580}" type="datetimeFigureOut">
              <a:rPr lang="en-US" smtClean="0"/>
              <a:pPr defTabSz="457200">
                <a:defRPr/>
              </a:pPr>
              <a:t>2/19/2023</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defTabSz="457200">
              <a:defRPr/>
            </a:pPr>
            <a:endParaRPr lang="en-US" dirty="0">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defTabSz="457200">
              <a:defRPr/>
            </a:pPr>
            <a:fld id="{2AE212A2-4015-46A4-9BED-8768A4085E4D}" type="slidenum">
              <a:rPr lang="en-US" smtClean="0">
                <a:solidFill>
                  <a:srgbClr val="637052"/>
                </a:solidFill>
              </a:rPr>
              <a:pPr defTabSz="457200">
                <a:defRPr/>
              </a:pPr>
              <a:t>‹#›</a:t>
            </a:fld>
            <a:endParaRPr lang="en-US" dirty="0">
              <a:solidFill>
                <a:srgbClr val="637052"/>
              </a:solidFill>
            </a:endParaRPr>
          </a:p>
        </p:txBody>
      </p:sp>
    </p:spTree>
    <p:extLst>
      <p:ext uri="{BB962C8B-B14F-4D97-AF65-F5344CB8AC3E}">
        <p14:creationId xmlns:p14="http://schemas.microsoft.com/office/powerpoint/2010/main" val="3408797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defRPr/>
            </a:pPr>
            <a:fld id="{7A082520-079D-4567-A3F3-262507A3A580}" type="datetimeFigureOut">
              <a:rPr lang="en-US" smtClean="0"/>
              <a:pPr defTabSz="457200">
                <a:defRPr/>
              </a:pPr>
              <a:t>2/19/2023</a:t>
            </a:fld>
            <a:endParaRPr lang="en-US" dirty="0"/>
          </a:p>
        </p:txBody>
      </p:sp>
      <p:sp>
        <p:nvSpPr>
          <p:cNvPr id="6" name="Footer Placeholder 5"/>
          <p:cNvSpPr>
            <a:spLocks noGrp="1"/>
          </p:cNvSpPr>
          <p:nvPr>
            <p:ph type="ftr" sz="quarter" idx="11"/>
          </p:nvPr>
        </p:nvSpPr>
        <p:spPr/>
        <p:txBody>
          <a:bodyPr/>
          <a:lstStyle/>
          <a:p>
            <a:pPr defTabSz="457200">
              <a:defRPr/>
            </a:pPr>
            <a:endParaRPr lang="en-US" dirty="0"/>
          </a:p>
        </p:txBody>
      </p:sp>
      <p:sp>
        <p:nvSpPr>
          <p:cNvPr id="7" name="Slide Number Placeholder 6"/>
          <p:cNvSpPr>
            <a:spLocks noGrp="1"/>
          </p:cNvSpPr>
          <p:nvPr>
            <p:ph type="sldNum" sz="quarter" idx="12"/>
          </p:nvPr>
        </p:nvSpPr>
        <p:spPr/>
        <p:txBody>
          <a:bodyPr/>
          <a:lstStyle/>
          <a:p>
            <a:pPr defTabSz="457200">
              <a:defRPr/>
            </a:pPr>
            <a:fld id="{2AE212A2-4015-46A4-9BED-8768A4085E4D}" type="slidenum">
              <a:rPr lang="en-US" smtClean="0"/>
              <a:pPr defTabSz="457200">
                <a:defRPr/>
              </a:pPr>
              <a:t>‹#›</a:t>
            </a:fld>
            <a:endParaRPr lang="en-US" dirty="0"/>
          </a:p>
        </p:txBody>
      </p:sp>
    </p:spTree>
    <p:extLst>
      <p:ext uri="{BB962C8B-B14F-4D97-AF65-F5344CB8AC3E}">
        <p14:creationId xmlns:p14="http://schemas.microsoft.com/office/powerpoint/2010/main" val="3596938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defTabSz="457200">
              <a:defRPr/>
            </a:pPr>
            <a:fld id="{7A082520-079D-4567-A3F3-262507A3A580}" type="datetimeFigureOut">
              <a:rPr lang="en-US" smtClean="0"/>
              <a:pPr defTabSz="457200">
                <a:defRPr/>
              </a:pPr>
              <a:t>2/19/2023</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200">
              <a:defRPr/>
            </a:pP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defTabSz="457200">
              <a:defRPr/>
            </a:pPr>
            <a:fld id="{2AE212A2-4015-46A4-9BED-8768A4085E4D}" type="slidenum">
              <a:rPr lang="en-US" smtClean="0"/>
              <a:pPr defTabSz="457200">
                <a:defRPr/>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566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defTabSz="457200">
              <a:defRPr/>
            </a:pPr>
            <a:fld id="{7A082520-079D-4567-A3F3-262507A3A580}" type="datetimeFigureOut">
              <a:rPr lang="en-US" smtClean="0"/>
              <a:pPr defTabSz="457200">
                <a:defRPr/>
              </a:pPr>
              <a:t>2/19/2023</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200">
              <a:defRPr/>
            </a:pP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defTabSz="457200">
              <a:defRPr/>
            </a:pPr>
            <a:fld id="{2AE212A2-4015-46A4-9BED-8768A4085E4D}" type="slidenum">
              <a:rPr lang="en-US" smtClean="0"/>
              <a:pPr defTabSz="457200">
                <a:defRPr/>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79273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FD5D33-078C-41F0-969C-93BC05D7BD79}"/>
              </a:ext>
            </a:extLst>
          </p:cNvPr>
          <p:cNvSpPr>
            <a:spLocks noGrp="1"/>
          </p:cNvSpPr>
          <p:nvPr>
            <p:ph type="title"/>
          </p:nvPr>
        </p:nvSpPr>
        <p:spPr/>
        <p:txBody>
          <a:bodyPr/>
          <a:lstStyle/>
          <a:p>
            <a:r>
              <a:rPr lang="en-US" dirty="0"/>
              <a:t>Attribute Driven Design Case Study</a:t>
            </a:r>
          </a:p>
        </p:txBody>
      </p:sp>
      <p:pic>
        <p:nvPicPr>
          <p:cNvPr id="6" name="Picture Placeholder 5">
            <a:extLst>
              <a:ext uri="{FF2B5EF4-FFF2-40B4-BE49-F238E27FC236}">
                <a16:creationId xmlns:a16="http://schemas.microsoft.com/office/drawing/2014/main" id="{6D8C1078-B83D-E0A2-9DA1-28C4A01895E9}"/>
              </a:ext>
            </a:extLst>
          </p:cNvPr>
          <p:cNvPicPr>
            <a:picLocks noGrp="1" noChangeAspect="1"/>
          </p:cNvPicPr>
          <p:nvPr>
            <p:ph type="pic" idx="1"/>
          </p:nvPr>
        </p:nvPicPr>
        <p:blipFill>
          <a:blip r:embed="rId2"/>
          <a:srcRect t="14735" b="14735"/>
          <a:stretch>
            <a:fillRect/>
          </a:stretch>
        </p:blipFill>
        <p:spPr>
          <a:xfrm>
            <a:off x="-1524000" y="-9525"/>
            <a:ext cx="12192000" cy="4914900"/>
          </a:xfrm>
          <a:prstGeom prst="rect">
            <a:avLst/>
          </a:prstGeom>
        </p:spPr>
      </p:pic>
      <p:sp>
        <p:nvSpPr>
          <p:cNvPr id="7" name="Text Placeholder 6">
            <a:extLst>
              <a:ext uri="{FF2B5EF4-FFF2-40B4-BE49-F238E27FC236}">
                <a16:creationId xmlns:a16="http://schemas.microsoft.com/office/drawing/2014/main" id="{EB0EF922-2C9F-4705-A7D3-C75B49D0905D}"/>
              </a:ext>
            </a:extLst>
          </p:cNvPr>
          <p:cNvSpPr>
            <a:spLocks noGrp="1"/>
          </p:cNvSpPr>
          <p:nvPr>
            <p:ph type="body" sz="half" idx="2"/>
          </p:nvPr>
        </p:nvSpPr>
        <p:spPr>
          <a:xfrm>
            <a:off x="822959" y="5907024"/>
            <a:ext cx="7589520" cy="771682"/>
          </a:xfrm>
        </p:spPr>
        <p:txBody>
          <a:bodyPr>
            <a:normAutofit/>
          </a:bodyPr>
          <a:lstStyle/>
          <a:p>
            <a:r>
              <a:rPr lang="en-US" dirty="0"/>
              <a:t>Upgrade a Banking System to Digitally Sign Bank Statements</a:t>
            </a:r>
            <a:br>
              <a:rPr lang="en-US" dirty="0"/>
            </a:br>
            <a:endParaRPr lang="en-US" dirty="0"/>
          </a:p>
          <a:p>
            <a:r>
              <a:rPr lang="en-US" sz="1100" dirty="0"/>
              <a:t>From:  Designing Software Architectures, A Practical Approach; Humberto Cervantes, Rick </a:t>
            </a:r>
            <a:r>
              <a:rPr lang="en-US" sz="1100" dirty="0" err="1"/>
              <a:t>Kazman</a:t>
            </a:r>
            <a:r>
              <a:rPr lang="en-US" sz="1100" dirty="0"/>
              <a:t>; Addison-Wesley, 2016.</a:t>
            </a:r>
          </a:p>
          <a:p>
            <a:endParaRPr lang="en-US" dirty="0"/>
          </a:p>
        </p:txBody>
      </p:sp>
    </p:spTree>
    <p:extLst>
      <p:ext uri="{BB962C8B-B14F-4D97-AF65-F5344CB8AC3E}">
        <p14:creationId xmlns:p14="http://schemas.microsoft.com/office/powerpoint/2010/main" val="247259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CA64A4-6CAA-9E6C-1B5A-A76A544E38D3}"/>
              </a:ext>
            </a:extLst>
          </p:cNvPr>
          <p:cNvSpPr>
            <a:spLocks noGrp="1"/>
          </p:cNvSpPr>
          <p:nvPr>
            <p:ph type="title"/>
          </p:nvPr>
        </p:nvSpPr>
        <p:spPr/>
        <p:txBody>
          <a:bodyPr/>
          <a:lstStyle/>
          <a:p>
            <a:r>
              <a:rPr lang="en-US" dirty="0"/>
              <a:t>ADD Step 4:  Spring</a:t>
            </a:r>
          </a:p>
        </p:txBody>
      </p:sp>
      <p:pic>
        <p:nvPicPr>
          <p:cNvPr id="7" name="Content Placeholder 6">
            <a:extLst>
              <a:ext uri="{FF2B5EF4-FFF2-40B4-BE49-F238E27FC236}">
                <a16:creationId xmlns:a16="http://schemas.microsoft.com/office/drawing/2014/main" id="{86305773-9CBE-F34A-9225-A4D1622BEE39}"/>
              </a:ext>
            </a:extLst>
          </p:cNvPr>
          <p:cNvPicPr>
            <a:picLocks noGrp="1" noChangeAspect="1"/>
          </p:cNvPicPr>
          <p:nvPr>
            <p:ph sz="half" idx="1"/>
          </p:nvPr>
        </p:nvPicPr>
        <p:blipFill>
          <a:blip r:embed="rId2"/>
          <a:stretch>
            <a:fillRect/>
          </a:stretch>
        </p:blipFill>
        <p:spPr>
          <a:xfrm>
            <a:off x="822325" y="2264773"/>
            <a:ext cx="3703638" cy="3185704"/>
          </a:xfrm>
          <a:prstGeom prst="rect">
            <a:avLst/>
          </a:prstGeom>
        </p:spPr>
      </p:pic>
      <p:sp>
        <p:nvSpPr>
          <p:cNvPr id="6" name="Content Placeholder 5">
            <a:extLst>
              <a:ext uri="{FF2B5EF4-FFF2-40B4-BE49-F238E27FC236}">
                <a16:creationId xmlns:a16="http://schemas.microsoft.com/office/drawing/2014/main" id="{F70B21FF-DC4F-9E27-F55A-BCBDD6B303EC}"/>
              </a:ext>
            </a:extLst>
          </p:cNvPr>
          <p:cNvSpPr>
            <a:spLocks noGrp="1"/>
          </p:cNvSpPr>
          <p:nvPr>
            <p:ph sz="half" idx="2"/>
          </p:nvPr>
        </p:nvSpPr>
        <p:spPr/>
        <p:txBody>
          <a:bodyPr/>
          <a:lstStyle/>
          <a:p>
            <a:r>
              <a:rPr lang="en-US" dirty="0"/>
              <a:t>The framework supports several aspects using AOP which are introduced as proxies between the Java objects when container connects them.  Supported aspects include:</a:t>
            </a:r>
          </a:p>
          <a:p>
            <a:pPr lvl="1"/>
            <a:r>
              <a:rPr lang="en-US" dirty="0"/>
              <a:t>Security</a:t>
            </a:r>
          </a:p>
          <a:p>
            <a:pPr lvl="1"/>
            <a:r>
              <a:rPr lang="en-US" dirty="0"/>
              <a:t>Transaction Management</a:t>
            </a:r>
          </a:p>
          <a:p>
            <a:pPr lvl="1"/>
            <a:r>
              <a:rPr lang="en-US" dirty="0"/>
              <a:t>Publishing object interfaces so the objects can be accessed remotely</a:t>
            </a:r>
          </a:p>
        </p:txBody>
      </p:sp>
    </p:spTree>
    <p:extLst>
      <p:ext uri="{BB962C8B-B14F-4D97-AF65-F5344CB8AC3E}">
        <p14:creationId xmlns:p14="http://schemas.microsoft.com/office/powerpoint/2010/main" val="3755362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9CE0D-EAA2-6BB5-1337-FB23A576F17D}"/>
              </a:ext>
            </a:extLst>
          </p:cNvPr>
          <p:cNvSpPr>
            <a:spLocks noGrp="1"/>
          </p:cNvSpPr>
          <p:nvPr>
            <p:ph type="title"/>
          </p:nvPr>
        </p:nvSpPr>
        <p:spPr/>
        <p:txBody>
          <a:bodyPr/>
          <a:lstStyle/>
          <a:p>
            <a:r>
              <a:rPr lang="en-US" dirty="0"/>
              <a:t>ADD Step 4</a:t>
            </a:r>
          </a:p>
        </p:txBody>
      </p:sp>
      <p:sp>
        <p:nvSpPr>
          <p:cNvPr id="3" name="Content Placeholder 2">
            <a:extLst>
              <a:ext uri="{FF2B5EF4-FFF2-40B4-BE49-F238E27FC236}">
                <a16:creationId xmlns:a16="http://schemas.microsoft.com/office/drawing/2014/main" id="{0DBDE1C0-5B24-5F64-B377-EEAE2DEC0F27}"/>
              </a:ext>
            </a:extLst>
          </p:cNvPr>
          <p:cNvSpPr>
            <a:spLocks noGrp="1"/>
          </p:cNvSpPr>
          <p:nvPr>
            <p:ph idx="1"/>
          </p:nvPr>
        </p:nvSpPr>
        <p:spPr>
          <a:xfrm>
            <a:off x="1215613" y="1856492"/>
            <a:ext cx="7543801" cy="4023360"/>
          </a:xfrm>
        </p:spPr>
        <p:txBody>
          <a:bodyPr/>
          <a:lstStyle/>
          <a:p>
            <a:r>
              <a:rPr lang="en-US" b="1" dirty="0"/>
              <a:t>Choose One or More Design Concepts that Satisfy the Selected Drivers</a:t>
            </a:r>
          </a:p>
          <a:p>
            <a:r>
              <a:rPr lang="en-US" dirty="0"/>
              <a:t>Leverage existing solutions, combine and adapt them as necessary</a:t>
            </a:r>
          </a:p>
          <a:p>
            <a:r>
              <a:rPr lang="en-US" b="1" dirty="0"/>
              <a:t>Use the Shared Database Integration pattern to obtain information about the state of bank statements – </a:t>
            </a:r>
            <a:r>
              <a:rPr lang="en-US" dirty="0"/>
              <a:t>The interactive part of the system needs to query the same database used by the batch process.</a:t>
            </a:r>
          </a:p>
          <a:p>
            <a:pPr lvl="1"/>
            <a:r>
              <a:rPr lang="en-US" dirty="0"/>
              <a:t>Discarded obtaining the information through an API, which would require modifications in the existing modules and would have a negative impact on performance</a:t>
            </a:r>
            <a:r>
              <a:rPr lang="en-US" b="1" dirty="0"/>
              <a:t> </a:t>
            </a:r>
            <a:endParaRPr lang="en-US" dirty="0"/>
          </a:p>
          <a:p>
            <a:endParaRPr lang="en-US" dirty="0"/>
          </a:p>
        </p:txBody>
      </p:sp>
      <p:pic>
        <p:nvPicPr>
          <p:cNvPr id="4" name="Picture 3">
            <a:extLst>
              <a:ext uri="{FF2B5EF4-FFF2-40B4-BE49-F238E27FC236}">
                <a16:creationId xmlns:a16="http://schemas.microsoft.com/office/drawing/2014/main" id="{5EB4ED11-7065-D070-0311-ADC4F29FCE91}"/>
              </a:ext>
            </a:extLst>
          </p:cNvPr>
          <p:cNvPicPr>
            <a:picLocks noChangeAspect="1"/>
          </p:cNvPicPr>
          <p:nvPr/>
        </p:nvPicPr>
        <p:blipFill>
          <a:blip r:embed="rId2"/>
          <a:stretch>
            <a:fillRect/>
          </a:stretch>
        </p:blipFill>
        <p:spPr>
          <a:xfrm>
            <a:off x="110214" y="2457830"/>
            <a:ext cx="1188823" cy="2609314"/>
          </a:xfrm>
          <a:prstGeom prst="rect">
            <a:avLst/>
          </a:prstGeom>
        </p:spPr>
      </p:pic>
    </p:spTree>
    <p:extLst>
      <p:ext uri="{BB962C8B-B14F-4D97-AF65-F5344CB8AC3E}">
        <p14:creationId xmlns:p14="http://schemas.microsoft.com/office/powerpoint/2010/main" val="4216066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9CE0D-EAA2-6BB5-1337-FB23A576F17D}"/>
              </a:ext>
            </a:extLst>
          </p:cNvPr>
          <p:cNvSpPr>
            <a:spLocks noGrp="1"/>
          </p:cNvSpPr>
          <p:nvPr>
            <p:ph type="title"/>
          </p:nvPr>
        </p:nvSpPr>
        <p:spPr/>
        <p:txBody>
          <a:bodyPr/>
          <a:lstStyle/>
          <a:p>
            <a:r>
              <a:rPr lang="en-US" dirty="0"/>
              <a:t>ADD Step 4</a:t>
            </a:r>
          </a:p>
        </p:txBody>
      </p:sp>
      <p:sp>
        <p:nvSpPr>
          <p:cNvPr id="3" name="Content Placeholder 2">
            <a:extLst>
              <a:ext uri="{FF2B5EF4-FFF2-40B4-BE49-F238E27FC236}">
                <a16:creationId xmlns:a16="http://schemas.microsoft.com/office/drawing/2014/main" id="{0DBDE1C0-5B24-5F64-B377-EEAE2DEC0F27}"/>
              </a:ext>
            </a:extLst>
          </p:cNvPr>
          <p:cNvSpPr>
            <a:spLocks noGrp="1"/>
          </p:cNvSpPr>
          <p:nvPr>
            <p:ph idx="1"/>
          </p:nvPr>
        </p:nvSpPr>
        <p:spPr>
          <a:xfrm>
            <a:off x="1215613" y="1856492"/>
            <a:ext cx="7543801" cy="4023360"/>
          </a:xfrm>
        </p:spPr>
        <p:txBody>
          <a:bodyPr/>
          <a:lstStyle/>
          <a:p>
            <a:r>
              <a:rPr lang="en-US" b="1" dirty="0"/>
              <a:t>Choose One or More Design Concepts that Satisfy the Selected Drivers</a:t>
            </a:r>
          </a:p>
          <a:p>
            <a:r>
              <a:rPr lang="en-US" dirty="0"/>
              <a:t>Leverage existing solutions, combine and adapt them as necessary</a:t>
            </a:r>
          </a:p>
          <a:p>
            <a:r>
              <a:rPr lang="en-US" b="1" dirty="0"/>
              <a:t>Deploy using a three-tier deployment model – </a:t>
            </a:r>
            <a:r>
              <a:rPr lang="en-US" dirty="0"/>
              <a:t>Deploying the web part of the application will be done in a separate server</a:t>
            </a:r>
          </a:p>
          <a:p>
            <a:pPr lvl="1"/>
            <a:r>
              <a:rPr lang="en-US" dirty="0"/>
              <a:t>Discard hosting the application in the same server where the batch process is hosted.  This would save some server costs, but could limit performance of either the batch process or the interactive functions.</a:t>
            </a:r>
          </a:p>
          <a:p>
            <a:endParaRPr lang="en-US" dirty="0"/>
          </a:p>
        </p:txBody>
      </p:sp>
      <p:pic>
        <p:nvPicPr>
          <p:cNvPr id="4" name="Picture 3">
            <a:extLst>
              <a:ext uri="{FF2B5EF4-FFF2-40B4-BE49-F238E27FC236}">
                <a16:creationId xmlns:a16="http://schemas.microsoft.com/office/drawing/2014/main" id="{5EB4ED11-7065-D070-0311-ADC4F29FCE91}"/>
              </a:ext>
            </a:extLst>
          </p:cNvPr>
          <p:cNvPicPr>
            <a:picLocks noChangeAspect="1"/>
          </p:cNvPicPr>
          <p:nvPr/>
        </p:nvPicPr>
        <p:blipFill>
          <a:blip r:embed="rId2"/>
          <a:stretch>
            <a:fillRect/>
          </a:stretch>
        </p:blipFill>
        <p:spPr>
          <a:xfrm>
            <a:off x="110214" y="2457830"/>
            <a:ext cx="1188823" cy="2609314"/>
          </a:xfrm>
          <a:prstGeom prst="rect">
            <a:avLst/>
          </a:prstGeom>
        </p:spPr>
      </p:pic>
      <p:pic>
        <p:nvPicPr>
          <p:cNvPr id="5" name="Picture 4">
            <a:extLst>
              <a:ext uri="{FF2B5EF4-FFF2-40B4-BE49-F238E27FC236}">
                <a16:creationId xmlns:a16="http://schemas.microsoft.com/office/drawing/2014/main" id="{800A430E-2364-0924-FD96-60EC890EA906}"/>
              </a:ext>
            </a:extLst>
          </p:cNvPr>
          <p:cNvPicPr>
            <a:picLocks noChangeAspect="1"/>
          </p:cNvPicPr>
          <p:nvPr/>
        </p:nvPicPr>
        <p:blipFill>
          <a:blip r:embed="rId3"/>
          <a:stretch>
            <a:fillRect/>
          </a:stretch>
        </p:blipFill>
        <p:spPr>
          <a:xfrm>
            <a:off x="2842707" y="4685289"/>
            <a:ext cx="4289612" cy="1313694"/>
          </a:xfrm>
          <a:prstGeom prst="rect">
            <a:avLst/>
          </a:prstGeom>
        </p:spPr>
      </p:pic>
    </p:spTree>
    <p:extLst>
      <p:ext uri="{BB962C8B-B14F-4D97-AF65-F5344CB8AC3E}">
        <p14:creationId xmlns:p14="http://schemas.microsoft.com/office/powerpoint/2010/main" val="1082209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9CE0D-EAA2-6BB5-1337-FB23A576F17D}"/>
              </a:ext>
            </a:extLst>
          </p:cNvPr>
          <p:cNvSpPr>
            <a:spLocks noGrp="1"/>
          </p:cNvSpPr>
          <p:nvPr>
            <p:ph type="title"/>
          </p:nvPr>
        </p:nvSpPr>
        <p:spPr/>
        <p:txBody>
          <a:bodyPr/>
          <a:lstStyle/>
          <a:p>
            <a:r>
              <a:rPr lang="en-US" dirty="0"/>
              <a:t>ADD Step 5</a:t>
            </a:r>
          </a:p>
        </p:txBody>
      </p:sp>
      <p:sp>
        <p:nvSpPr>
          <p:cNvPr id="3" name="Content Placeholder 2">
            <a:extLst>
              <a:ext uri="{FF2B5EF4-FFF2-40B4-BE49-F238E27FC236}">
                <a16:creationId xmlns:a16="http://schemas.microsoft.com/office/drawing/2014/main" id="{0DBDE1C0-5B24-5F64-B377-EEAE2DEC0F27}"/>
              </a:ext>
            </a:extLst>
          </p:cNvPr>
          <p:cNvSpPr>
            <a:spLocks noGrp="1"/>
          </p:cNvSpPr>
          <p:nvPr>
            <p:ph idx="1"/>
          </p:nvPr>
        </p:nvSpPr>
        <p:spPr>
          <a:xfrm>
            <a:off x="1253266" y="1845734"/>
            <a:ext cx="7113494" cy="4023360"/>
          </a:xfrm>
        </p:spPr>
        <p:txBody>
          <a:bodyPr>
            <a:normAutofit/>
          </a:bodyPr>
          <a:lstStyle/>
          <a:p>
            <a:r>
              <a:rPr lang="en-US" b="1" dirty="0"/>
              <a:t>Instantiate Architectural Elements, Allocate Responsibilities and Define Interfaces</a:t>
            </a:r>
          </a:p>
          <a:p>
            <a:r>
              <a:rPr lang="en-US" dirty="0"/>
              <a:t>Apply the design concept to the element(s) under consideration</a:t>
            </a:r>
          </a:p>
          <a:p>
            <a:endParaRPr lang="en-US" dirty="0"/>
          </a:p>
        </p:txBody>
      </p:sp>
      <p:pic>
        <p:nvPicPr>
          <p:cNvPr id="4" name="Picture 3">
            <a:extLst>
              <a:ext uri="{FF2B5EF4-FFF2-40B4-BE49-F238E27FC236}">
                <a16:creationId xmlns:a16="http://schemas.microsoft.com/office/drawing/2014/main" id="{AFB0C331-46A7-7DBB-C072-5D939ED03250}"/>
              </a:ext>
            </a:extLst>
          </p:cNvPr>
          <p:cNvPicPr>
            <a:picLocks noChangeAspect="1"/>
          </p:cNvPicPr>
          <p:nvPr/>
        </p:nvPicPr>
        <p:blipFill>
          <a:blip r:embed="rId2"/>
          <a:stretch>
            <a:fillRect/>
          </a:stretch>
        </p:blipFill>
        <p:spPr>
          <a:xfrm>
            <a:off x="120972" y="2667604"/>
            <a:ext cx="1188823" cy="2609314"/>
          </a:xfrm>
          <a:prstGeom prst="rect">
            <a:avLst/>
          </a:prstGeom>
        </p:spPr>
      </p:pic>
      <p:graphicFrame>
        <p:nvGraphicFramePr>
          <p:cNvPr id="5" name="Table 5">
            <a:extLst>
              <a:ext uri="{FF2B5EF4-FFF2-40B4-BE49-F238E27FC236}">
                <a16:creationId xmlns:a16="http://schemas.microsoft.com/office/drawing/2014/main" id="{273CAEC9-9293-34AC-3159-811E20B1ED92}"/>
              </a:ext>
            </a:extLst>
          </p:cNvPr>
          <p:cNvGraphicFramePr>
            <a:graphicFrameLocks noGrp="1"/>
          </p:cNvGraphicFramePr>
          <p:nvPr>
            <p:extLst>
              <p:ext uri="{D42A27DB-BD31-4B8C-83A1-F6EECF244321}">
                <p14:modId xmlns:p14="http://schemas.microsoft.com/office/powerpoint/2010/main" val="861045346"/>
              </p:ext>
            </p:extLst>
          </p:nvPr>
        </p:nvGraphicFramePr>
        <p:xfrm>
          <a:off x="1582271" y="3058160"/>
          <a:ext cx="6096000" cy="24739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389130778"/>
                    </a:ext>
                  </a:extLst>
                </a:gridCol>
                <a:gridCol w="3048000">
                  <a:extLst>
                    <a:ext uri="{9D8B030D-6E8A-4147-A177-3AD203B41FA5}">
                      <a16:colId xmlns:a16="http://schemas.microsoft.com/office/drawing/2014/main" val="2227338337"/>
                    </a:ext>
                  </a:extLst>
                </a:gridCol>
              </a:tblGrid>
              <a:tr h="370840">
                <a:tc>
                  <a:txBody>
                    <a:bodyPr/>
                    <a:lstStyle/>
                    <a:p>
                      <a:r>
                        <a:rPr lang="en-US" dirty="0"/>
                        <a:t>Design Decision and Location</a:t>
                      </a:r>
                    </a:p>
                  </a:txBody>
                  <a:tcPr/>
                </a:tc>
                <a:tc>
                  <a:txBody>
                    <a:bodyPr/>
                    <a:lstStyle/>
                    <a:p>
                      <a:r>
                        <a:rPr lang="en-US" dirty="0"/>
                        <a:t>Rationale</a:t>
                      </a:r>
                    </a:p>
                  </a:txBody>
                  <a:tcPr/>
                </a:tc>
                <a:extLst>
                  <a:ext uri="{0D108BD9-81ED-4DB2-BD59-A6C34878D82A}">
                    <a16:rowId xmlns:a16="http://schemas.microsoft.com/office/drawing/2014/main" val="1678426501"/>
                  </a:ext>
                </a:extLst>
              </a:tr>
              <a:tr h="370840">
                <a:tc>
                  <a:txBody>
                    <a:bodyPr/>
                    <a:lstStyle/>
                    <a:p>
                      <a:r>
                        <a:rPr lang="en-US" dirty="0"/>
                        <a:t>Host the web application in a separate server</a:t>
                      </a:r>
                    </a:p>
                  </a:txBody>
                  <a:tcPr/>
                </a:tc>
                <a:tc>
                  <a:txBody>
                    <a:bodyPr/>
                    <a:lstStyle/>
                    <a:p>
                      <a:r>
                        <a:rPr lang="en-US" dirty="0"/>
                        <a:t>This choice avoids performance reductions on the batch server and increases security</a:t>
                      </a:r>
                    </a:p>
                  </a:txBody>
                  <a:tcPr/>
                </a:tc>
                <a:extLst>
                  <a:ext uri="{0D108BD9-81ED-4DB2-BD59-A6C34878D82A}">
                    <a16:rowId xmlns:a16="http://schemas.microsoft.com/office/drawing/2014/main" val="2926657019"/>
                  </a:ext>
                </a:extLst>
              </a:tr>
              <a:tr h="370840">
                <a:tc>
                  <a:txBody>
                    <a:bodyPr/>
                    <a:lstStyle/>
                    <a:p>
                      <a:r>
                        <a:rPr lang="en-US" dirty="0"/>
                        <a:t>Configure Spring Security to use an external user directory server</a:t>
                      </a:r>
                    </a:p>
                  </a:txBody>
                  <a:tcPr/>
                </a:tc>
                <a:tc>
                  <a:txBody>
                    <a:bodyPr/>
                    <a:lstStyle/>
                    <a:p>
                      <a:r>
                        <a:rPr lang="en-US" dirty="0"/>
                        <a:t>Constraint to used existing external directory service</a:t>
                      </a:r>
                    </a:p>
                  </a:txBody>
                  <a:tcPr/>
                </a:tc>
                <a:extLst>
                  <a:ext uri="{0D108BD9-81ED-4DB2-BD59-A6C34878D82A}">
                    <a16:rowId xmlns:a16="http://schemas.microsoft.com/office/drawing/2014/main" val="3651844191"/>
                  </a:ext>
                </a:extLst>
              </a:tr>
            </a:tbl>
          </a:graphicData>
        </a:graphic>
      </p:graphicFrame>
    </p:spTree>
    <p:extLst>
      <p:ext uri="{BB962C8B-B14F-4D97-AF65-F5344CB8AC3E}">
        <p14:creationId xmlns:p14="http://schemas.microsoft.com/office/powerpoint/2010/main" val="2297572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9CE0D-EAA2-6BB5-1337-FB23A576F17D}"/>
              </a:ext>
            </a:extLst>
          </p:cNvPr>
          <p:cNvSpPr>
            <a:spLocks noGrp="1"/>
          </p:cNvSpPr>
          <p:nvPr>
            <p:ph type="title"/>
          </p:nvPr>
        </p:nvSpPr>
        <p:spPr/>
        <p:txBody>
          <a:bodyPr/>
          <a:lstStyle/>
          <a:p>
            <a:r>
              <a:rPr lang="en-US" dirty="0"/>
              <a:t>ADD Step 6</a:t>
            </a:r>
          </a:p>
        </p:txBody>
      </p:sp>
      <p:sp>
        <p:nvSpPr>
          <p:cNvPr id="3" name="Content Placeholder 2">
            <a:extLst>
              <a:ext uri="{FF2B5EF4-FFF2-40B4-BE49-F238E27FC236}">
                <a16:creationId xmlns:a16="http://schemas.microsoft.com/office/drawing/2014/main" id="{0DBDE1C0-5B24-5F64-B377-EEAE2DEC0F27}"/>
              </a:ext>
            </a:extLst>
          </p:cNvPr>
          <p:cNvSpPr>
            <a:spLocks noGrp="1"/>
          </p:cNvSpPr>
          <p:nvPr>
            <p:ph idx="1"/>
          </p:nvPr>
        </p:nvSpPr>
        <p:spPr>
          <a:xfrm>
            <a:off x="1277522" y="1845734"/>
            <a:ext cx="7089238" cy="4023360"/>
          </a:xfrm>
        </p:spPr>
        <p:txBody>
          <a:bodyPr/>
          <a:lstStyle/>
          <a:p>
            <a:r>
              <a:rPr lang="en-US" b="1" dirty="0"/>
              <a:t>Sketch Views and Record Design Decisions</a:t>
            </a:r>
          </a:p>
        </p:txBody>
      </p:sp>
      <p:pic>
        <p:nvPicPr>
          <p:cNvPr id="4" name="Picture 3">
            <a:extLst>
              <a:ext uri="{FF2B5EF4-FFF2-40B4-BE49-F238E27FC236}">
                <a16:creationId xmlns:a16="http://schemas.microsoft.com/office/drawing/2014/main" id="{D8A8F8AF-8AD1-9D03-575B-796E0BF645FA}"/>
              </a:ext>
            </a:extLst>
          </p:cNvPr>
          <p:cNvPicPr>
            <a:picLocks noChangeAspect="1"/>
          </p:cNvPicPr>
          <p:nvPr/>
        </p:nvPicPr>
        <p:blipFill>
          <a:blip r:embed="rId2"/>
          <a:stretch>
            <a:fillRect/>
          </a:stretch>
        </p:blipFill>
        <p:spPr>
          <a:xfrm>
            <a:off x="88699" y="2500861"/>
            <a:ext cx="1188823" cy="2609314"/>
          </a:xfrm>
          <a:prstGeom prst="rect">
            <a:avLst/>
          </a:prstGeom>
        </p:spPr>
      </p:pic>
      <p:sp>
        <p:nvSpPr>
          <p:cNvPr id="7" name="TextBox 6">
            <a:extLst>
              <a:ext uri="{FF2B5EF4-FFF2-40B4-BE49-F238E27FC236}">
                <a16:creationId xmlns:a16="http://schemas.microsoft.com/office/drawing/2014/main" id="{43C1A7AC-DF6F-EE7B-CE47-B4F231338551}"/>
              </a:ext>
            </a:extLst>
          </p:cNvPr>
          <p:cNvSpPr txBox="1"/>
          <p:nvPr/>
        </p:nvSpPr>
        <p:spPr>
          <a:xfrm>
            <a:off x="2625788" y="5629040"/>
            <a:ext cx="4392706" cy="523220"/>
          </a:xfrm>
          <a:prstGeom prst="rect">
            <a:avLst/>
          </a:prstGeom>
          <a:noFill/>
        </p:spPr>
        <p:txBody>
          <a:bodyPr wrap="square" rtlCol="0">
            <a:spAutoFit/>
          </a:bodyPr>
          <a:lstStyle/>
          <a:p>
            <a:pPr algn="ctr"/>
            <a:r>
              <a:rPr lang="en-US" sz="1400" dirty="0"/>
              <a:t>Modules introduced to support querying and reprocessing statements</a:t>
            </a:r>
          </a:p>
        </p:txBody>
      </p:sp>
      <p:pic>
        <p:nvPicPr>
          <p:cNvPr id="9" name="Picture 8">
            <a:extLst>
              <a:ext uri="{FF2B5EF4-FFF2-40B4-BE49-F238E27FC236}">
                <a16:creationId xmlns:a16="http://schemas.microsoft.com/office/drawing/2014/main" id="{E82FEF01-23C7-5371-6252-9B4F0FD211D4}"/>
              </a:ext>
            </a:extLst>
          </p:cNvPr>
          <p:cNvPicPr>
            <a:picLocks noChangeAspect="1"/>
          </p:cNvPicPr>
          <p:nvPr/>
        </p:nvPicPr>
        <p:blipFill>
          <a:blip r:embed="rId3"/>
          <a:stretch>
            <a:fillRect/>
          </a:stretch>
        </p:blipFill>
        <p:spPr>
          <a:xfrm>
            <a:off x="2339788" y="2299721"/>
            <a:ext cx="4577810" cy="3396300"/>
          </a:xfrm>
          <a:prstGeom prst="rect">
            <a:avLst/>
          </a:prstGeom>
        </p:spPr>
      </p:pic>
    </p:spTree>
    <p:extLst>
      <p:ext uri="{BB962C8B-B14F-4D97-AF65-F5344CB8AC3E}">
        <p14:creationId xmlns:p14="http://schemas.microsoft.com/office/powerpoint/2010/main" val="60296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9CE0D-EAA2-6BB5-1337-FB23A576F17D}"/>
              </a:ext>
            </a:extLst>
          </p:cNvPr>
          <p:cNvSpPr>
            <a:spLocks noGrp="1"/>
          </p:cNvSpPr>
          <p:nvPr>
            <p:ph type="title"/>
          </p:nvPr>
        </p:nvSpPr>
        <p:spPr/>
        <p:txBody>
          <a:bodyPr/>
          <a:lstStyle/>
          <a:p>
            <a:r>
              <a:rPr lang="en-US" dirty="0"/>
              <a:t>ADD Step 6</a:t>
            </a:r>
          </a:p>
        </p:txBody>
      </p:sp>
      <p:sp>
        <p:nvSpPr>
          <p:cNvPr id="3" name="Content Placeholder 2">
            <a:extLst>
              <a:ext uri="{FF2B5EF4-FFF2-40B4-BE49-F238E27FC236}">
                <a16:creationId xmlns:a16="http://schemas.microsoft.com/office/drawing/2014/main" id="{0DBDE1C0-5B24-5F64-B377-EEAE2DEC0F27}"/>
              </a:ext>
            </a:extLst>
          </p:cNvPr>
          <p:cNvSpPr>
            <a:spLocks noGrp="1"/>
          </p:cNvSpPr>
          <p:nvPr>
            <p:ph idx="1"/>
          </p:nvPr>
        </p:nvSpPr>
        <p:spPr>
          <a:xfrm>
            <a:off x="1277522" y="1845734"/>
            <a:ext cx="7089238" cy="4023360"/>
          </a:xfrm>
        </p:spPr>
        <p:txBody>
          <a:bodyPr/>
          <a:lstStyle/>
          <a:p>
            <a:r>
              <a:rPr lang="en-US" b="1" dirty="0"/>
              <a:t>Sketch Views and Record Design Decisions</a:t>
            </a:r>
          </a:p>
        </p:txBody>
      </p:sp>
      <p:pic>
        <p:nvPicPr>
          <p:cNvPr id="4" name="Picture 3">
            <a:extLst>
              <a:ext uri="{FF2B5EF4-FFF2-40B4-BE49-F238E27FC236}">
                <a16:creationId xmlns:a16="http://schemas.microsoft.com/office/drawing/2014/main" id="{D8A8F8AF-8AD1-9D03-575B-796E0BF645FA}"/>
              </a:ext>
            </a:extLst>
          </p:cNvPr>
          <p:cNvPicPr>
            <a:picLocks noChangeAspect="1"/>
          </p:cNvPicPr>
          <p:nvPr/>
        </p:nvPicPr>
        <p:blipFill>
          <a:blip r:embed="rId2"/>
          <a:stretch>
            <a:fillRect/>
          </a:stretch>
        </p:blipFill>
        <p:spPr>
          <a:xfrm>
            <a:off x="88699" y="2500861"/>
            <a:ext cx="1188823" cy="2609314"/>
          </a:xfrm>
          <a:prstGeom prst="rect">
            <a:avLst/>
          </a:prstGeom>
        </p:spPr>
      </p:pic>
      <p:sp>
        <p:nvSpPr>
          <p:cNvPr id="7" name="TextBox 6">
            <a:extLst>
              <a:ext uri="{FF2B5EF4-FFF2-40B4-BE49-F238E27FC236}">
                <a16:creationId xmlns:a16="http://schemas.microsoft.com/office/drawing/2014/main" id="{43C1A7AC-DF6F-EE7B-CE47-B4F231338551}"/>
              </a:ext>
            </a:extLst>
          </p:cNvPr>
          <p:cNvSpPr txBox="1"/>
          <p:nvPr/>
        </p:nvSpPr>
        <p:spPr>
          <a:xfrm>
            <a:off x="2625788" y="5629040"/>
            <a:ext cx="4392706" cy="307777"/>
          </a:xfrm>
          <a:prstGeom prst="rect">
            <a:avLst/>
          </a:prstGeom>
          <a:noFill/>
        </p:spPr>
        <p:txBody>
          <a:bodyPr wrap="square" rtlCol="0">
            <a:spAutoFit/>
          </a:bodyPr>
          <a:lstStyle/>
          <a:p>
            <a:pPr algn="ctr"/>
            <a:r>
              <a:rPr lang="en-US" sz="1400" dirty="0"/>
              <a:t>Deployment Diagram</a:t>
            </a:r>
          </a:p>
        </p:txBody>
      </p:sp>
      <p:pic>
        <p:nvPicPr>
          <p:cNvPr id="5" name="Picture 4">
            <a:extLst>
              <a:ext uri="{FF2B5EF4-FFF2-40B4-BE49-F238E27FC236}">
                <a16:creationId xmlns:a16="http://schemas.microsoft.com/office/drawing/2014/main" id="{5AC6F6CF-15D2-F9A8-AF30-0EE288B2A6E4}"/>
              </a:ext>
            </a:extLst>
          </p:cNvPr>
          <p:cNvPicPr>
            <a:picLocks noChangeAspect="1"/>
          </p:cNvPicPr>
          <p:nvPr/>
        </p:nvPicPr>
        <p:blipFill>
          <a:blip r:embed="rId3"/>
          <a:stretch>
            <a:fillRect/>
          </a:stretch>
        </p:blipFill>
        <p:spPr>
          <a:xfrm>
            <a:off x="2900506" y="2261154"/>
            <a:ext cx="3388708" cy="3192520"/>
          </a:xfrm>
          <a:prstGeom prst="rect">
            <a:avLst/>
          </a:prstGeom>
        </p:spPr>
      </p:pic>
    </p:spTree>
    <p:extLst>
      <p:ext uri="{BB962C8B-B14F-4D97-AF65-F5344CB8AC3E}">
        <p14:creationId xmlns:p14="http://schemas.microsoft.com/office/powerpoint/2010/main" val="516008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9CE0D-EAA2-6BB5-1337-FB23A576F17D}"/>
              </a:ext>
            </a:extLst>
          </p:cNvPr>
          <p:cNvSpPr>
            <a:spLocks noGrp="1"/>
          </p:cNvSpPr>
          <p:nvPr>
            <p:ph type="title"/>
          </p:nvPr>
        </p:nvSpPr>
        <p:spPr/>
        <p:txBody>
          <a:bodyPr/>
          <a:lstStyle/>
          <a:p>
            <a:r>
              <a:rPr lang="en-US" dirty="0"/>
              <a:t>ADD Step 6</a:t>
            </a:r>
          </a:p>
        </p:txBody>
      </p:sp>
      <p:sp>
        <p:nvSpPr>
          <p:cNvPr id="3" name="Content Placeholder 2">
            <a:extLst>
              <a:ext uri="{FF2B5EF4-FFF2-40B4-BE49-F238E27FC236}">
                <a16:creationId xmlns:a16="http://schemas.microsoft.com/office/drawing/2014/main" id="{0DBDE1C0-5B24-5F64-B377-EEAE2DEC0F27}"/>
              </a:ext>
            </a:extLst>
          </p:cNvPr>
          <p:cNvSpPr>
            <a:spLocks noGrp="1"/>
          </p:cNvSpPr>
          <p:nvPr>
            <p:ph idx="1"/>
          </p:nvPr>
        </p:nvSpPr>
        <p:spPr>
          <a:xfrm>
            <a:off x="1277522" y="1845734"/>
            <a:ext cx="7089238" cy="4023360"/>
          </a:xfrm>
        </p:spPr>
        <p:txBody>
          <a:bodyPr/>
          <a:lstStyle/>
          <a:p>
            <a:r>
              <a:rPr lang="en-US" b="1" dirty="0"/>
              <a:t>Sketch Views and Record Design Decisions</a:t>
            </a:r>
          </a:p>
        </p:txBody>
      </p:sp>
      <p:pic>
        <p:nvPicPr>
          <p:cNvPr id="4" name="Picture 3">
            <a:extLst>
              <a:ext uri="{FF2B5EF4-FFF2-40B4-BE49-F238E27FC236}">
                <a16:creationId xmlns:a16="http://schemas.microsoft.com/office/drawing/2014/main" id="{D8A8F8AF-8AD1-9D03-575B-796E0BF645FA}"/>
              </a:ext>
            </a:extLst>
          </p:cNvPr>
          <p:cNvPicPr>
            <a:picLocks noChangeAspect="1"/>
          </p:cNvPicPr>
          <p:nvPr/>
        </p:nvPicPr>
        <p:blipFill>
          <a:blip r:embed="rId2"/>
          <a:stretch>
            <a:fillRect/>
          </a:stretch>
        </p:blipFill>
        <p:spPr>
          <a:xfrm>
            <a:off x="88699" y="2500861"/>
            <a:ext cx="1188823" cy="2609314"/>
          </a:xfrm>
          <a:prstGeom prst="rect">
            <a:avLst/>
          </a:prstGeom>
        </p:spPr>
      </p:pic>
      <p:sp>
        <p:nvSpPr>
          <p:cNvPr id="7" name="TextBox 6">
            <a:extLst>
              <a:ext uri="{FF2B5EF4-FFF2-40B4-BE49-F238E27FC236}">
                <a16:creationId xmlns:a16="http://schemas.microsoft.com/office/drawing/2014/main" id="{43C1A7AC-DF6F-EE7B-CE47-B4F231338551}"/>
              </a:ext>
            </a:extLst>
          </p:cNvPr>
          <p:cNvSpPr txBox="1"/>
          <p:nvPr/>
        </p:nvSpPr>
        <p:spPr>
          <a:xfrm>
            <a:off x="2625788" y="5629040"/>
            <a:ext cx="4392706" cy="307777"/>
          </a:xfrm>
          <a:prstGeom prst="rect">
            <a:avLst/>
          </a:prstGeom>
          <a:noFill/>
        </p:spPr>
        <p:txBody>
          <a:bodyPr wrap="square" rtlCol="0">
            <a:spAutoFit/>
          </a:bodyPr>
          <a:lstStyle/>
          <a:p>
            <a:pPr algn="ctr"/>
            <a:r>
              <a:rPr lang="en-US" sz="1400" dirty="0"/>
              <a:t>Sequence Diagram for new functionality</a:t>
            </a:r>
          </a:p>
        </p:txBody>
      </p:sp>
      <p:pic>
        <p:nvPicPr>
          <p:cNvPr id="6" name="Picture 5">
            <a:extLst>
              <a:ext uri="{FF2B5EF4-FFF2-40B4-BE49-F238E27FC236}">
                <a16:creationId xmlns:a16="http://schemas.microsoft.com/office/drawing/2014/main" id="{650920BC-56BD-878F-0FB4-0A9944686BF2}"/>
              </a:ext>
            </a:extLst>
          </p:cNvPr>
          <p:cNvPicPr>
            <a:picLocks noChangeAspect="1"/>
          </p:cNvPicPr>
          <p:nvPr/>
        </p:nvPicPr>
        <p:blipFill>
          <a:blip r:embed="rId3"/>
          <a:stretch>
            <a:fillRect/>
          </a:stretch>
        </p:blipFill>
        <p:spPr>
          <a:xfrm>
            <a:off x="2109025" y="2325421"/>
            <a:ext cx="4909469" cy="3195246"/>
          </a:xfrm>
          <a:prstGeom prst="rect">
            <a:avLst/>
          </a:prstGeom>
        </p:spPr>
      </p:pic>
    </p:spTree>
    <p:extLst>
      <p:ext uri="{BB962C8B-B14F-4D97-AF65-F5344CB8AC3E}">
        <p14:creationId xmlns:p14="http://schemas.microsoft.com/office/powerpoint/2010/main" val="1048594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9CE0D-EAA2-6BB5-1337-FB23A576F17D}"/>
              </a:ext>
            </a:extLst>
          </p:cNvPr>
          <p:cNvSpPr>
            <a:spLocks noGrp="1"/>
          </p:cNvSpPr>
          <p:nvPr>
            <p:ph type="title"/>
          </p:nvPr>
        </p:nvSpPr>
        <p:spPr/>
        <p:txBody>
          <a:bodyPr/>
          <a:lstStyle/>
          <a:p>
            <a:r>
              <a:rPr lang="en-US" dirty="0"/>
              <a:t>ADD Step 7</a:t>
            </a:r>
          </a:p>
        </p:txBody>
      </p:sp>
      <p:sp>
        <p:nvSpPr>
          <p:cNvPr id="3" name="Content Placeholder 2">
            <a:extLst>
              <a:ext uri="{FF2B5EF4-FFF2-40B4-BE49-F238E27FC236}">
                <a16:creationId xmlns:a16="http://schemas.microsoft.com/office/drawing/2014/main" id="{0DBDE1C0-5B24-5F64-B377-EEAE2DEC0F27}"/>
              </a:ext>
            </a:extLst>
          </p:cNvPr>
          <p:cNvSpPr>
            <a:spLocks noGrp="1"/>
          </p:cNvSpPr>
          <p:nvPr>
            <p:ph idx="1"/>
          </p:nvPr>
        </p:nvSpPr>
        <p:spPr>
          <a:xfrm>
            <a:off x="1282901" y="1845734"/>
            <a:ext cx="7083859" cy="4023360"/>
          </a:xfrm>
        </p:spPr>
        <p:txBody>
          <a:bodyPr>
            <a:normAutofit fontScale="92500" lnSpcReduction="20000"/>
          </a:bodyPr>
          <a:lstStyle/>
          <a:p>
            <a:r>
              <a:rPr lang="en-US" b="1" dirty="0"/>
              <a:t>Perform Analysis of Current Design and Review Iteration Goal and Achievement of Design Goal</a:t>
            </a:r>
          </a:p>
          <a:p>
            <a:pPr lvl="1"/>
            <a:r>
              <a:rPr lang="en-US" dirty="0"/>
              <a:t>Modules that support the use case and their interactions were identified and defined based on the Web Application Reference architecture</a:t>
            </a:r>
          </a:p>
          <a:p>
            <a:pPr lvl="1"/>
            <a:r>
              <a:rPr lang="en-US" dirty="0"/>
              <a:t>Security Logs are handled by Spring Security</a:t>
            </a:r>
          </a:p>
          <a:p>
            <a:pPr lvl="1"/>
            <a:r>
              <a:rPr lang="en-US" dirty="0"/>
              <a:t>Spring Security connects to the existing user directory server and uses its information to support authorization and authentication</a:t>
            </a:r>
          </a:p>
          <a:p>
            <a:pPr lvl="1"/>
            <a:r>
              <a:rPr lang="en-US" dirty="0"/>
              <a:t>No changes have been made to the module that connects to the data source</a:t>
            </a:r>
          </a:p>
          <a:p>
            <a:pPr lvl="1"/>
            <a:r>
              <a:rPr lang="en-US" dirty="0"/>
              <a:t>No changes have been made to the module the connects to the digital signature provider</a:t>
            </a:r>
          </a:p>
          <a:p>
            <a:pPr lvl="1"/>
            <a:r>
              <a:rPr lang="en-US" dirty="0"/>
              <a:t>The Web Application Reference architecture that was used specifically supports access from web browsers</a:t>
            </a:r>
          </a:p>
          <a:p>
            <a:pPr lvl="1"/>
            <a:r>
              <a:rPr lang="en-US" dirty="0"/>
              <a:t>The technologies that have been select are Java related</a:t>
            </a:r>
          </a:p>
          <a:p>
            <a:pPr lvl="1"/>
            <a:r>
              <a:rPr lang="en-US" dirty="0"/>
              <a:t>Integration with the existing functionality was made through the database (using the Database Integration pattern).  Changes to the existing functionality were not needed</a:t>
            </a:r>
          </a:p>
          <a:p>
            <a:pPr lvl="1"/>
            <a:endParaRPr lang="en-US" dirty="0"/>
          </a:p>
          <a:p>
            <a:pPr lvl="1"/>
            <a:endParaRPr lang="en-US" dirty="0"/>
          </a:p>
        </p:txBody>
      </p:sp>
      <p:pic>
        <p:nvPicPr>
          <p:cNvPr id="4" name="Picture 3">
            <a:extLst>
              <a:ext uri="{FF2B5EF4-FFF2-40B4-BE49-F238E27FC236}">
                <a16:creationId xmlns:a16="http://schemas.microsoft.com/office/drawing/2014/main" id="{F5F76BF9-EA81-7E19-A757-49EE1E36C9A6}"/>
              </a:ext>
            </a:extLst>
          </p:cNvPr>
          <p:cNvPicPr>
            <a:picLocks noChangeAspect="1"/>
          </p:cNvPicPr>
          <p:nvPr/>
        </p:nvPicPr>
        <p:blipFill>
          <a:blip r:embed="rId2"/>
          <a:stretch>
            <a:fillRect/>
          </a:stretch>
        </p:blipFill>
        <p:spPr>
          <a:xfrm>
            <a:off x="94078" y="2764423"/>
            <a:ext cx="1188823" cy="2609314"/>
          </a:xfrm>
          <a:prstGeom prst="rect">
            <a:avLst/>
          </a:prstGeom>
        </p:spPr>
      </p:pic>
    </p:spTree>
    <p:extLst>
      <p:ext uri="{BB962C8B-B14F-4D97-AF65-F5344CB8AC3E}">
        <p14:creationId xmlns:p14="http://schemas.microsoft.com/office/powerpoint/2010/main" val="4053002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56D9B8-E8CA-A941-BBF8-12547DF74204}"/>
              </a:ext>
            </a:extLst>
          </p:cNvPr>
          <p:cNvSpPr>
            <a:spLocks noGrp="1"/>
          </p:cNvSpPr>
          <p:nvPr>
            <p:ph type="title"/>
          </p:nvPr>
        </p:nvSpPr>
        <p:spPr/>
        <p:txBody>
          <a:bodyPr/>
          <a:lstStyle/>
          <a:p>
            <a:r>
              <a:rPr lang="en-US" dirty="0"/>
              <a:t>Business Problem</a:t>
            </a:r>
          </a:p>
        </p:txBody>
      </p:sp>
      <p:sp>
        <p:nvSpPr>
          <p:cNvPr id="6" name="Content Placeholder 5">
            <a:extLst>
              <a:ext uri="{FF2B5EF4-FFF2-40B4-BE49-F238E27FC236}">
                <a16:creationId xmlns:a16="http://schemas.microsoft.com/office/drawing/2014/main" id="{3BF358A5-E636-61BB-6F25-D6A011CBB9F8}"/>
              </a:ext>
            </a:extLst>
          </p:cNvPr>
          <p:cNvSpPr>
            <a:spLocks noGrp="1"/>
          </p:cNvSpPr>
          <p:nvPr>
            <p:ph idx="1"/>
          </p:nvPr>
        </p:nvSpPr>
        <p:spPr/>
        <p:txBody>
          <a:bodyPr>
            <a:normAutofit fontScale="92500" lnSpcReduction="10000"/>
          </a:bodyPr>
          <a:lstStyle/>
          <a:p>
            <a:r>
              <a:rPr lang="en-US" dirty="0"/>
              <a:t>Regulations have changed and we’re now required to digitally sign bank statement.</a:t>
            </a:r>
          </a:p>
          <a:p>
            <a:r>
              <a:rPr lang="en-US" dirty="0"/>
              <a:t>The process will be as follows:</a:t>
            </a:r>
          </a:p>
          <a:p>
            <a:pPr marL="201168" lvl="1" indent="0">
              <a:buNone/>
            </a:pPr>
            <a:r>
              <a:rPr lang="en-US" dirty="0"/>
              <a:t>On a monthly basis, the system executes a batch process, which retrieves raw bank statement information from a data source (an external database) and the performs a series of validations on this data to generate the bank statements and prepare them for digital signature by an external provider.  These statements are sent to the provider, which returns the signed bank statement.  These statements are then stored by the bank for further processing, including sending the statements to the customer.  Each run will process approximately 2 million bank statements.</a:t>
            </a:r>
          </a:p>
          <a:p>
            <a:pPr marL="201168" lvl="1" indent="0">
              <a:buNone/>
            </a:pPr>
            <a:endParaRPr lang="en-US" dirty="0"/>
          </a:p>
          <a:p>
            <a:pPr marL="201168" lvl="1" indent="0">
              <a:buNone/>
            </a:pPr>
            <a:r>
              <a:rPr lang="en-US" dirty="0"/>
              <a:t>The initial development effort completed only the core portion of the system. </a:t>
            </a:r>
            <a:r>
              <a:rPr lang="en-US" b="1" dirty="0"/>
              <a:t>A second release is needed to provide a friendly interface with the system to monitor the state of the bank statement processing, to request reprocessing of incorrect statements and to generate reports.</a:t>
            </a:r>
            <a:br>
              <a:rPr lang="en-US" dirty="0"/>
            </a:br>
            <a:endParaRPr lang="en-US" dirty="0"/>
          </a:p>
        </p:txBody>
      </p:sp>
    </p:spTree>
    <p:extLst>
      <p:ext uri="{BB962C8B-B14F-4D97-AF65-F5344CB8AC3E}">
        <p14:creationId xmlns:p14="http://schemas.microsoft.com/office/powerpoint/2010/main" val="4158978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DD8F3-8681-D1DD-03F7-B18520E96E5F}"/>
              </a:ext>
            </a:extLst>
          </p:cNvPr>
          <p:cNvSpPr>
            <a:spLocks noGrp="1"/>
          </p:cNvSpPr>
          <p:nvPr>
            <p:ph type="title"/>
          </p:nvPr>
        </p:nvSpPr>
        <p:spPr/>
        <p:txBody>
          <a:bodyPr/>
          <a:lstStyle/>
          <a:p>
            <a:r>
              <a:rPr lang="en-US" dirty="0"/>
              <a:t>ADD Step 1</a:t>
            </a:r>
          </a:p>
        </p:txBody>
      </p:sp>
      <p:sp>
        <p:nvSpPr>
          <p:cNvPr id="3" name="Content Placeholder 2">
            <a:extLst>
              <a:ext uri="{FF2B5EF4-FFF2-40B4-BE49-F238E27FC236}">
                <a16:creationId xmlns:a16="http://schemas.microsoft.com/office/drawing/2014/main" id="{1FE5FC77-DE1C-DEE4-B4FC-156564581554}"/>
              </a:ext>
            </a:extLst>
          </p:cNvPr>
          <p:cNvSpPr>
            <a:spLocks noGrp="1"/>
          </p:cNvSpPr>
          <p:nvPr>
            <p:ph idx="1"/>
          </p:nvPr>
        </p:nvSpPr>
        <p:spPr>
          <a:xfrm>
            <a:off x="1239817" y="1863663"/>
            <a:ext cx="7543801" cy="4023360"/>
          </a:xfrm>
        </p:spPr>
        <p:txBody>
          <a:bodyPr>
            <a:normAutofit fontScale="70000" lnSpcReduction="20000"/>
          </a:bodyPr>
          <a:lstStyle/>
          <a:p>
            <a:r>
              <a:rPr lang="en-US" b="1" dirty="0"/>
              <a:t>Review Inputs:  Ensure the architecture drivers are available and correct</a:t>
            </a:r>
          </a:p>
          <a:p>
            <a:pPr lvl="1"/>
            <a:endParaRPr lang="en-US" dirty="0"/>
          </a:p>
          <a:p>
            <a:pPr lvl="1"/>
            <a:r>
              <a:rPr lang="en-US" b="1" dirty="0"/>
              <a:t>Design Purpose </a:t>
            </a:r>
            <a:r>
              <a:rPr lang="en-US" dirty="0"/>
              <a:t>– This is a brownfield system in a mature domain.  The purpose is to design for the next system release</a:t>
            </a:r>
          </a:p>
          <a:p>
            <a:pPr lvl="1"/>
            <a:r>
              <a:rPr lang="en-US" b="1" dirty="0"/>
              <a:t>Primary Functionality </a:t>
            </a:r>
            <a:r>
              <a:rPr lang="en-US" dirty="0"/>
              <a:t>– Provide the ability query and process statements</a:t>
            </a:r>
          </a:p>
          <a:p>
            <a:pPr lvl="1"/>
            <a:r>
              <a:rPr lang="en-US" b="1" dirty="0"/>
              <a:t>Quality Attributes </a:t>
            </a:r>
            <a:r>
              <a:rPr lang="en-US" dirty="0"/>
              <a:t>–</a:t>
            </a:r>
          </a:p>
          <a:p>
            <a:pPr lvl="2"/>
            <a:r>
              <a:rPr lang="en-US" dirty="0"/>
              <a:t>Reliability</a:t>
            </a:r>
          </a:p>
          <a:p>
            <a:pPr lvl="2"/>
            <a:r>
              <a:rPr lang="en-US" dirty="0"/>
              <a:t>Performance               Existing Quality Attributes</a:t>
            </a:r>
          </a:p>
          <a:p>
            <a:pPr lvl="2"/>
            <a:r>
              <a:rPr lang="en-US" dirty="0"/>
              <a:t>Availability</a:t>
            </a:r>
          </a:p>
          <a:p>
            <a:pPr lvl="2"/>
            <a:r>
              <a:rPr lang="en-US" dirty="0"/>
              <a:t>Security – New, this was not an issue with the batch system.</a:t>
            </a:r>
          </a:p>
          <a:p>
            <a:pPr lvl="1"/>
            <a:r>
              <a:rPr lang="en-US" b="1" dirty="0"/>
              <a:t>Constraints</a:t>
            </a:r>
            <a:r>
              <a:rPr lang="en-US" dirty="0"/>
              <a:t> –</a:t>
            </a:r>
          </a:p>
          <a:p>
            <a:pPr lvl="2"/>
            <a:r>
              <a:rPr lang="en-US" dirty="0"/>
              <a:t>User accounts and permissions are handled by an existing user directory service that is used by various applications in the bank</a:t>
            </a:r>
          </a:p>
          <a:p>
            <a:pPr lvl="2"/>
            <a:r>
              <a:rPr lang="en-US" dirty="0"/>
              <a:t>Communication with the data source is through JDBC</a:t>
            </a:r>
          </a:p>
          <a:p>
            <a:pPr lvl="2"/>
            <a:r>
              <a:rPr lang="en-US" dirty="0"/>
              <a:t>Communication with the digital signing service is via Web Services.  The Web Services receive and return information in XML adhering to a government specified schema.</a:t>
            </a:r>
          </a:p>
          <a:p>
            <a:pPr lvl="2"/>
            <a:r>
              <a:rPr lang="en-US" dirty="0"/>
              <a:t>The system must be accessible via a web browser and only on the Bank intranet.</a:t>
            </a:r>
          </a:p>
          <a:p>
            <a:pPr lvl="1"/>
            <a:r>
              <a:rPr lang="en-US" b="1" dirty="0"/>
              <a:t>Architectural Concerns </a:t>
            </a:r>
            <a:r>
              <a:rPr lang="en-US" dirty="0"/>
              <a:t>– </a:t>
            </a:r>
          </a:p>
          <a:p>
            <a:pPr lvl="2"/>
            <a:r>
              <a:rPr lang="en-US" dirty="0"/>
              <a:t>Introduction of new functionality, as much as possible, must avoid modification to the existing batch processing system</a:t>
            </a:r>
          </a:p>
          <a:p>
            <a:pPr lvl="2"/>
            <a:r>
              <a:rPr lang="en-US" dirty="0"/>
              <a:t>The system shall be programmed in Java and use Java related technologies to leverage the expertise of the development team</a:t>
            </a:r>
          </a:p>
          <a:p>
            <a:pPr lvl="2"/>
            <a:endParaRPr lang="en-US" dirty="0"/>
          </a:p>
          <a:p>
            <a:endParaRPr lang="en-US" dirty="0"/>
          </a:p>
        </p:txBody>
      </p:sp>
      <p:sp>
        <p:nvSpPr>
          <p:cNvPr id="4" name="Content Placeholder 2">
            <a:extLst>
              <a:ext uri="{FF2B5EF4-FFF2-40B4-BE49-F238E27FC236}">
                <a16:creationId xmlns:a16="http://schemas.microsoft.com/office/drawing/2014/main" id="{5512C02C-7087-230F-1385-5B874EFA65DB}"/>
              </a:ext>
            </a:extLst>
          </p:cNvPr>
          <p:cNvSpPr txBox="1">
            <a:spLocks/>
          </p:cNvSpPr>
          <p:nvPr/>
        </p:nvSpPr>
        <p:spPr>
          <a:xfrm>
            <a:off x="1021975" y="3108960"/>
            <a:ext cx="7543801"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2"/>
            <a:endParaRPr lang="en-US" dirty="0"/>
          </a:p>
        </p:txBody>
      </p:sp>
      <p:pic>
        <p:nvPicPr>
          <p:cNvPr id="5" name="Picture 4">
            <a:extLst>
              <a:ext uri="{FF2B5EF4-FFF2-40B4-BE49-F238E27FC236}">
                <a16:creationId xmlns:a16="http://schemas.microsoft.com/office/drawing/2014/main" id="{6AC763F5-02E7-0C73-1E5C-5B24D9D4EACF}"/>
              </a:ext>
            </a:extLst>
          </p:cNvPr>
          <p:cNvPicPr>
            <a:picLocks noChangeAspect="1"/>
          </p:cNvPicPr>
          <p:nvPr/>
        </p:nvPicPr>
        <p:blipFill>
          <a:blip r:embed="rId2"/>
          <a:stretch>
            <a:fillRect/>
          </a:stretch>
        </p:blipFill>
        <p:spPr>
          <a:xfrm>
            <a:off x="97664" y="2461766"/>
            <a:ext cx="1188823" cy="2609314"/>
          </a:xfrm>
          <a:prstGeom prst="rect">
            <a:avLst/>
          </a:prstGeom>
        </p:spPr>
      </p:pic>
      <p:sp>
        <p:nvSpPr>
          <p:cNvPr id="6" name="Right Brace 5">
            <a:extLst>
              <a:ext uri="{FF2B5EF4-FFF2-40B4-BE49-F238E27FC236}">
                <a16:creationId xmlns:a16="http://schemas.microsoft.com/office/drawing/2014/main" id="{FF72240A-B598-6C44-9CF0-09380EFC8ECE}"/>
              </a:ext>
            </a:extLst>
          </p:cNvPr>
          <p:cNvSpPr/>
          <p:nvPr/>
        </p:nvSpPr>
        <p:spPr>
          <a:xfrm>
            <a:off x="2783541" y="3091032"/>
            <a:ext cx="45719" cy="4948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5865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E43A6-0D90-F1A6-3247-1472D4F8FAF5}"/>
              </a:ext>
            </a:extLst>
          </p:cNvPr>
          <p:cNvSpPr>
            <a:spLocks noGrp="1"/>
          </p:cNvSpPr>
          <p:nvPr>
            <p:ph type="title"/>
          </p:nvPr>
        </p:nvSpPr>
        <p:spPr/>
        <p:txBody>
          <a:bodyPr/>
          <a:lstStyle/>
          <a:p>
            <a:r>
              <a:rPr lang="en-US" dirty="0"/>
              <a:t>Quality Attribute Scenarios</a:t>
            </a:r>
          </a:p>
        </p:txBody>
      </p:sp>
      <p:sp>
        <p:nvSpPr>
          <p:cNvPr id="3" name="Content Placeholder 2">
            <a:extLst>
              <a:ext uri="{FF2B5EF4-FFF2-40B4-BE49-F238E27FC236}">
                <a16:creationId xmlns:a16="http://schemas.microsoft.com/office/drawing/2014/main" id="{42EFD386-305F-8B56-6067-667BC1DD04FA}"/>
              </a:ext>
            </a:extLst>
          </p:cNvPr>
          <p:cNvSpPr>
            <a:spLocks noGrp="1"/>
          </p:cNvSpPr>
          <p:nvPr>
            <p:ph idx="1"/>
          </p:nvPr>
        </p:nvSpPr>
        <p:spPr/>
        <p:txBody>
          <a:bodyPr>
            <a:normAutofit fontScale="92500" lnSpcReduction="20000"/>
          </a:bodyPr>
          <a:lstStyle/>
          <a:p>
            <a:r>
              <a:rPr lang="en-US" b="1" dirty="0"/>
              <a:t>Reliability</a:t>
            </a:r>
          </a:p>
          <a:p>
            <a:pPr lvl="1"/>
            <a:r>
              <a:rPr lang="en-US" dirty="0"/>
              <a:t>Under normal operating conditions, the batch process is executed in entirety 100% of the time.</a:t>
            </a:r>
          </a:p>
          <a:p>
            <a:r>
              <a:rPr lang="en-US" b="1" dirty="0"/>
              <a:t>Performance</a:t>
            </a:r>
          </a:p>
          <a:p>
            <a:pPr lvl="1"/>
            <a:r>
              <a:rPr lang="en-US" dirty="0"/>
              <a:t>Under normal operating conditions, when the batch process starts, 2 million bank statements are read, processed, and sent to the signing provider in at most one hour.</a:t>
            </a:r>
          </a:p>
          <a:p>
            <a:r>
              <a:rPr lang="en-US" b="1" dirty="0"/>
              <a:t>Availability</a:t>
            </a:r>
          </a:p>
          <a:p>
            <a:pPr lvl="1"/>
            <a:r>
              <a:rPr lang="en-US" dirty="0"/>
              <a:t>During normal processing, a failure may occur when reading information form the data source or when sending information for digital signature.  A notification is then sent to the administrator, who manually restarts the process.  When it is restarted, only the information that had not already been processed is treated.</a:t>
            </a:r>
          </a:p>
          <a:p>
            <a:r>
              <a:rPr lang="en-US" b="1" dirty="0"/>
              <a:t>Security</a:t>
            </a:r>
          </a:p>
          <a:p>
            <a:pPr lvl="1"/>
            <a:r>
              <a:rPr lang="en-US" dirty="0"/>
              <a:t>A user performs any operation on the system at any moment, and 100% of the operations performed by the user are recorded by the system in the operations log.</a:t>
            </a:r>
          </a:p>
        </p:txBody>
      </p:sp>
    </p:spTree>
    <p:extLst>
      <p:ext uri="{BB962C8B-B14F-4D97-AF65-F5344CB8AC3E}">
        <p14:creationId xmlns:p14="http://schemas.microsoft.com/office/powerpoint/2010/main" val="3551870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DD8F3-8681-D1DD-03F7-B18520E96E5F}"/>
              </a:ext>
            </a:extLst>
          </p:cNvPr>
          <p:cNvSpPr>
            <a:spLocks noGrp="1"/>
          </p:cNvSpPr>
          <p:nvPr>
            <p:ph type="title"/>
          </p:nvPr>
        </p:nvSpPr>
        <p:spPr/>
        <p:txBody>
          <a:bodyPr/>
          <a:lstStyle/>
          <a:p>
            <a:r>
              <a:rPr lang="en-US" dirty="0"/>
              <a:t>ADD Step 2</a:t>
            </a:r>
          </a:p>
        </p:txBody>
      </p:sp>
      <p:sp>
        <p:nvSpPr>
          <p:cNvPr id="3" name="Content Placeholder 2">
            <a:extLst>
              <a:ext uri="{FF2B5EF4-FFF2-40B4-BE49-F238E27FC236}">
                <a16:creationId xmlns:a16="http://schemas.microsoft.com/office/drawing/2014/main" id="{1FE5FC77-DE1C-DEE4-B4FC-156564581554}"/>
              </a:ext>
            </a:extLst>
          </p:cNvPr>
          <p:cNvSpPr>
            <a:spLocks noGrp="1"/>
          </p:cNvSpPr>
          <p:nvPr>
            <p:ph idx="1"/>
          </p:nvPr>
        </p:nvSpPr>
        <p:spPr>
          <a:xfrm>
            <a:off x="1239817" y="1863663"/>
            <a:ext cx="7543801" cy="4023360"/>
          </a:xfrm>
        </p:spPr>
        <p:txBody>
          <a:bodyPr>
            <a:normAutofit/>
          </a:bodyPr>
          <a:lstStyle/>
          <a:p>
            <a:r>
              <a:rPr lang="en-US" b="1" dirty="0"/>
              <a:t>Establish Iteration Goal by Selecting Drivers</a:t>
            </a:r>
          </a:p>
          <a:p>
            <a:pPr lvl="1"/>
            <a:endParaRPr lang="en-US" dirty="0"/>
          </a:p>
          <a:p>
            <a:pPr marL="384048" lvl="2" indent="0">
              <a:buNone/>
            </a:pPr>
            <a:r>
              <a:rPr lang="en-US" dirty="0"/>
              <a:t>The goal of this iteration is to modify the existing design to support all of the new drivers (quality scenarios).</a:t>
            </a:r>
          </a:p>
          <a:p>
            <a:pPr marL="384048" lvl="2" indent="0">
              <a:buNone/>
            </a:pPr>
            <a:endParaRPr lang="en-US" dirty="0"/>
          </a:p>
          <a:p>
            <a:pPr marL="384048" lvl="2" indent="0">
              <a:buNone/>
            </a:pPr>
            <a:r>
              <a:rPr lang="en-US" dirty="0"/>
              <a:t>Only a limited number of drivers need to be addressed (Security, Reliability, Performance, Availability), so only a single iteration is sufficient.</a:t>
            </a:r>
          </a:p>
          <a:p>
            <a:pPr marL="384048" lvl="2" indent="0">
              <a:buNone/>
            </a:pPr>
            <a:endParaRPr lang="en-US" dirty="0"/>
          </a:p>
          <a:p>
            <a:endParaRPr lang="en-US" dirty="0"/>
          </a:p>
        </p:txBody>
      </p:sp>
      <p:sp>
        <p:nvSpPr>
          <p:cNvPr id="4" name="Content Placeholder 2">
            <a:extLst>
              <a:ext uri="{FF2B5EF4-FFF2-40B4-BE49-F238E27FC236}">
                <a16:creationId xmlns:a16="http://schemas.microsoft.com/office/drawing/2014/main" id="{5512C02C-7087-230F-1385-5B874EFA65DB}"/>
              </a:ext>
            </a:extLst>
          </p:cNvPr>
          <p:cNvSpPr txBox="1">
            <a:spLocks/>
          </p:cNvSpPr>
          <p:nvPr/>
        </p:nvSpPr>
        <p:spPr>
          <a:xfrm>
            <a:off x="1021975" y="3108960"/>
            <a:ext cx="7543801"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2"/>
            <a:endParaRPr lang="en-US" dirty="0"/>
          </a:p>
        </p:txBody>
      </p:sp>
      <p:pic>
        <p:nvPicPr>
          <p:cNvPr id="5" name="Picture 4">
            <a:extLst>
              <a:ext uri="{FF2B5EF4-FFF2-40B4-BE49-F238E27FC236}">
                <a16:creationId xmlns:a16="http://schemas.microsoft.com/office/drawing/2014/main" id="{6AC763F5-02E7-0C73-1E5C-5B24D9D4EACF}"/>
              </a:ext>
            </a:extLst>
          </p:cNvPr>
          <p:cNvPicPr>
            <a:picLocks noChangeAspect="1"/>
          </p:cNvPicPr>
          <p:nvPr/>
        </p:nvPicPr>
        <p:blipFill>
          <a:blip r:embed="rId2"/>
          <a:stretch>
            <a:fillRect/>
          </a:stretch>
        </p:blipFill>
        <p:spPr>
          <a:xfrm>
            <a:off x="97664" y="2461766"/>
            <a:ext cx="1188823" cy="2609314"/>
          </a:xfrm>
          <a:prstGeom prst="rect">
            <a:avLst/>
          </a:prstGeom>
        </p:spPr>
      </p:pic>
    </p:spTree>
    <p:extLst>
      <p:ext uri="{BB962C8B-B14F-4D97-AF65-F5344CB8AC3E}">
        <p14:creationId xmlns:p14="http://schemas.microsoft.com/office/powerpoint/2010/main" val="3516650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9CE0D-EAA2-6BB5-1337-FB23A576F17D}"/>
              </a:ext>
            </a:extLst>
          </p:cNvPr>
          <p:cNvSpPr>
            <a:spLocks noGrp="1"/>
          </p:cNvSpPr>
          <p:nvPr>
            <p:ph type="title"/>
          </p:nvPr>
        </p:nvSpPr>
        <p:spPr/>
        <p:txBody>
          <a:bodyPr/>
          <a:lstStyle/>
          <a:p>
            <a:r>
              <a:rPr lang="en-US" dirty="0"/>
              <a:t>ADD Step 3</a:t>
            </a:r>
          </a:p>
        </p:txBody>
      </p:sp>
      <p:sp>
        <p:nvSpPr>
          <p:cNvPr id="3" name="Content Placeholder 2">
            <a:extLst>
              <a:ext uri="{FF2B5EF4-FFF2-40B4-BE49-F238E27FC236}">
                <a16:creationId xmlns:a16="http://schemas.microsoft.com/office/drawing/2014/main" id="{0DBDE1C0-5B24-5F64-B377-EEAE2DEC0F27}"/>
              </a:ext>
            </a:extLst>
          </p:cNvPr>
          <p:cNvSpPr>
            <a:spLocks noGrp="1"/>
          </p:cNvSpPr>
          <p:nvPr>
            <p:ph idx="1"/>
          </p:nvPr>
        </p:nvSpPr>
        <p:spPr>
          <a:xfrm>
            <a:off x="1264022" y="1845734"/>
            <a:ext cx="7543801" cy="4023360"/>
          </a:xfrm>
        </p:spPr>
        <p:txBody>
          <a:bodyPr/>
          <a:lstStyle/>
          <a:p>
            <a:r>
              <a:rPr lang="en-US" b="1" dirty="0"/>
              <a:t>Choose One or More Elements of the System to Refine</a:t>
            </a:r>
          </a:p>
          <a:p>
            <a:r>
              <a:rPr lang="en-US" dirty="0"/>
              <a:t>The elements to refine include the main modules for the Bank System and node where the system is deployed.  In addition to refining these modules, the physical node where the application is based is a candidate for refinement.</a:t>
            </a:r>
          </a:p>
          <a:p>
            <a:endParaRPr lang="en-US" dirty="0"/>
          </a:p>
          <a:p>
            <a:endParaRPr lang="en-US" dirty="0"/>
          </a:p>
          <a:p>
            <a:endParaRPr lang="en-US" dirty="0"/>
          </a:p>
        </p:txBody>
      </p:sp>
      <p:pic>
        <p:nvPicPr>
          <p:cNvPr id="4" name="Picture 3">
            <a:extLst>
              <a:ext uri="{FF2B5EF4-FFF2-40B4-BE49-F238E27FC236}">
                <a16:creationId xmlns:a16="http://schemas.microsoft.com/office/drawing/2014/main" id="{59A06BFD-B062-A254-2C2A-F82D1F3FF8D8}"/>
              </a:ext>
            </a:extLst>
          </p:cNvPr>
          <p:cNvPicPr>
            <a:picLocks noChangeAspect="1"/>
          </p:cNvPicPr>
          <p:nvPr/>
        </p:nvPicPr>
        <p:blipFill>
          <a:blip r:embed="rId2"/>
          <a:stretch>
            <a:fillRect/>
          </a:stretch>
        </p:blipFill>
        <p:spPr>
          <a:xfrm>
            <a:off x="126351" y="2511326"/>
            <a:ext cx="1188823" cy="2609314"/>
          </a:xfrm>
          <a:prstGeom prst="rect">
            <a:avLst/>
          </a:prstGeom>
        </p:spPr>
      </p:pic>
    </p:spTree>
    <p:extLst>
      <p:ext uri="{BB962C8B-B14F-4D97-AF65-F5344CB8AC3E}">
        <p14:creationId xmlns:p14="http://schemas.microsoft.com/office/powerpoint/2010/main" val="3795254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9CE0D-EAA2-6BB5-1337-FB23A576F17D}"/>
              </a:ext>
            </a:extLst>
          </p:cNvPr>
          <p:cNvSpPr>
            <a:spLocks noGrp="1"/>
          </p:cNvSpPr>
          <p:nvPr>
            <p:ph type="title"/>
          </p:nvPr>
        </p:nvSpPr>
        <p:spPr/>
        <p:txBody>
          <a:bodyPr/>
          <a:lstStyle/>
          <a:p>
            <a:r>
              <a:rPr lang="en-US" dirty="0"/>
              <a:t>ADD Step 4</a:t>
            </a:r>
          </a:p>
        </p:txBody>
      </p:sp>
      <p:sp>
        <p:nvSpPr>
          <p:cNvPr id="3" name="Content Placeholder 2">
            <a:extLst>
              <a:ext uri="{FF2B5EF4-FFF2-40B4-BE49-F238E27FC236}">
                <a16:creationId xmlns:a16="http://schemas.microsoft.com/office/drawing/2014/main" id="{0DBDE1C0-5B24-5F64-B377-EEAE2DEC0F27}"/>
              </a:ext>
            </a:extLst>
          </p:cNvPr>
          <p:cNvSpPr>
            <a:spLocks noGrp="1"/>
          </p:cNvSpPr>
          <p:nvPr>
            <p:ph idx="1"/>
          </p:nvPr>
        </p:nvSpPr>
        <p:spPr>
          <a:xfrm>
            <a:off x="1215613" y="1856492"/>
            <a:ext cx="7543801" cy="4023360"/>
          </a:xfrm>
        </p:spPr>
        <p:txBody>
          <a:bodyPr/>
          <a:lstStyle/>
          <a:p>
            <a:r>
              <a:rPr lang="en-US" b="1" dirty="0"/>
              <a:t>Choose One or More Design Concepts that Satisfy the Selected Drivers</a:t>
            </a:r>
          </a:p>
          <a:p>
            <a:r>
              <a:rPr lang="en-US" dirty="0"/>
              <a:t>Leverage existing solutions, combine and adapt them as necessary</a:t>
            </a:r>
          </a:p>
          <a:p>
            <a:r>
              <a:rPr lang="en-US" b="1" dirty="0"/>
              <a:t>Use the Web Application Reference architecture </a:t>
            </a:r>
            <a:r>
              <a:rPr lang="en-US" dirty="0"/>
              <a:t>– A constraint was to access the system through a web browser</a:t>
            </a:r>
            <a:br>
              <a:rPr lang="en-US" dirty="0"/>
            </a:br>
            <a:endParaRPr lang="en-US" dirty="0"/>
          </a:p>
          <a:p>
            <a:pPr lvl="1"/>
            <a:r>
              <a:rPr lang="en-US" dirty="0"/>
              <a:t>Discarded Rich Internet application reference architecture due to constraints</a:t>
            </a:r>
          </a:p>
          <a:p>
            <a:endParaRPr lang="en-US" dirty="0"/>
          </a:p>
        </p:txBody>
      </p:sp>
      <p:pic>
        <p:nvPicPr>
          <p:cNvPr id="4" name="Picture 3">
            <a:extLst>
              <a:ext uri="{FF2B5EF4-FFF2-40B4-BE49-F238E27FC236}">
                <a16:creationId xmlns:a16="http://schemas.microsoft.com/office/drawing/2014/main" id="{5EB4ED11-7065-D070-0311-ADC4F29FCE91}"/>
              </a:ext>
            </a:extLst>
          </p:cNvPr>
          <p:cNvPicPr>
            <a:picLocks noChangeAspect="1"/>
          </p:cNvPicPr>
          <p:nvPr/>
        </p:nvPicPr>
        <p:blipFill>
          <a:blip r:embed="rId2"/>
          <a:stretch>
            <a:fillRect/>
          </a:stretch>
        </p:blipFill>
        <p:spPr>
          <a:xfrm>
            <a:off x="110214" y="2457830"/>
            <a:ext cx="1188823" cy="2609314"/>
          </a:xfrm>
          <a:prstGeom prst="rect">
            <a:avLst/>
          </a:prstGeom>
        </p:spPr>
      </p:pic>
    </p:spTree>
    <p:extLst>
      <p:ext uri="{BB962C8B-B14F-4D97-AF65-F5344CB8AC3E}">
        <p14:creationId xmlns:p14="http://schemas.microsoft.com/office/powerpoint/2010/main" val="4023511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9C66F1-675B-8C78-E51C-A17325086E66}"/>
              </a:ext>
            </a:extLst>
          </p:cNvPr>
          <p:cNvSpPr>
            <a:spLocks noGrp="1"/>
          </p:cNvSpPr>
          <p:nvPr>
            <p:ph type="title"/>
          </p:nvPr>
        </p:nvSpPr>
        <p:spPr/>
        <p:txBody>
          <a:bodyPr/>
          <a:lstStyle/>
          <a:p>
            <a:r>
              <a:rPr lang="en-US" dirty="0"/>
              <a:t>ADD Step 4</a:t>
            </a:r>
          </a:p>
        </p:txBody>
      </p:sp>
      <p:sp>
        <p:nvSpPr>
          <p:cNvPr id="5" name="Text Placeholder 4">
            <a:extLst>
              <a:ext uri="{FF2B5EF4-FFF2-40B4-BE49-F238E27FC236}">
                <a16:creationId xmlns:a16="http://schemas.microsoft.com/office/drawing/2014/main" id="{B76E35F7-7E97-B439-F3EA-4107480D50B1}"/>
              </a:ext>
            </a:extLst>
          </p:cNvPr>
          <p:cNvSpPr>
            <a:spLocks noGrp="1"/>
          </p:cNvSpPr>
          <p:nvPr>
            <p:ph type="body" idx="1"/>
          </p:nvPr>
        </p:nvSpPr>
        <p:spPr/>
        <p:txBody>
          <a:bodyPr/>
          <a:lstStyle/>
          <a:p>
            <a:r>
              <a:rPr lang="en-US" dirty="0"/>
              <a:t>Web service reference Architecture</a:t>
            </a:r>
          </a:p>
        </p:txBody>
      </p:sp>
      <p:pic>
        <p:nvPicPr>
          <p:cNvPr id="9" name="Content Placeholder 8">
            <a:extLst>
              <a:ext uri="{FF2B5EF4-FFF2-40B4-BE49-F238E27FC236}">
                <a16:creationId xmlns:a16="http://schemas.microsoft.com/office/drawing/2014/main" id="{CED60B2C-D28D-722D-F6C4-E3EA26A36DB9}"/>
              </a:ext>
            </a:extLst>
          </p:cNvPr>
          <p:cNvPicPr>
            <a:picLocks noGrp="1" noChangeAspect="1"/>
          </p:cNvPicPr>
          <p:nvPr>
            <p:ph sz="half" idx="2"/>
          </p:nvPr>
        </p:nvPicPr>
        <p:blipFill>
          <a:blip r:embed="rId2"/>
          <a:stretch>
            <a:fillRect/>
          </a:stretch>
        </p:blipFill>
        <p:spPr>
          <a:xfrm>
            <a:off x="1511886" y="2582863"/>
            <a:ext cx="2324516" cy="3286125"/>
          </a:xfrm>
          <a:prstGeom prst="rect">
            <a:avLst/>
          </a:prstGeom>
        </p:spPr>
      </p:pic>
      <p:sp>
        <p:nvSpPr>
          <p:cNvPr id="7" name="Text Placeholder 6">
            <a:extLst>
              <a:ext uri="{FF2B5EF4-FFF2-40B4-BE49-F238E27FC236}">
                <a16:creationId xmlns:a16="http://schemas.microsoft.com/office/drawing/2014/main" id="{A9EE82DC-AC44-0FA3-50D4-699AAA7E1773}"/>
              </a:ext>
            </a:extLst>
          </p:cNvPr>
          <p:cNvSpPr>
            <a:spLocks noGrp="1"/>
          </p:cNvSpPr>
          <p:nvPr>
            <p:ph type="body" sz="quarter" idx="3"/>
          </p:nvPr>
        </p:nvSpPr>
        <p:spPr/>
        <p:txBody>
          <a:bodyPr/>
          <a:lstStyle/>
          <a:p>
            <a:r>
              <a:rPr lang="en-US" dirty="0"/>
              <a:t>Rich client Reference architecture</a:t>
            </a:r>
          </a:p>
        </p:txBody>
      </p:sp>
      <p:pic>
        <p:nvPicPr>
          <p:cNvPr id="10" name="Content Placeholder 9">
            <a:extLst>
              <a:ext uri="{FF2B5EF4-FFF2-40B4-BE49-F238E27FC236}">
                <a16:creationId xmlns:a16="http://schemas.microsoft.com/office/drawing/2014/main" id="{D8A9970A-EA6E-E80B-55DA-4E9A6D26AA88}"/>
              </a:ext>
            </a:extLst>
          </p:cNvPr>
          <p:cNvPicPr>
            <a:picLocks noGrp="1" noChangeAspect="1"/>
          </p:cNvPicPr>
          <p:nvPr>
            <p:ph sz="quarter" idx="4"/>
          </p:nvPr>
        </p:nvPicPr>
        <p:blipFill>
          <a:blip r:embed="rId3"/>
          <a:stretch>
            <a:fillRect/>
          </a:stretch>
        </p:blipFill>
        <p:spPr>
          <a:xfrm>
            <a:off x="5193506" y="2582863"/>
            <a:ext cx="2643187" cy="3286125"/>
          </a:xfrm>
          <a:prstGeom prst="rect">
            <a:avLst/>
          </a:prstGeom>
        </p:spPr>
      </p:pic>
    </p:spTree>
    <p:extLst>
      <p:ext uri="{BB962C8B-B14F-4D97-AF65-F5344CB8AC3E}">
        <p14:creationId xmlns:p14="http://schemas.microsoft.com/office/powerpoint/2010/main" val="353475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9CE0D-EAA2-6BB5-1337-FB23A576F17D}"/>
              </a:ext>
            </a:extLst>
          </p:cNvPr>
          <p:cNvSpPr>
            <a:spLocks noGrp="1"/>
          </p:cNvSpPr>
          <p:nvPr>
            <p:ph type="title"/>
          </p:nvPr>
        </p:nvSpPr>
        <p:spPr/>
        <p:txBody>
          <a:bodyPr/>
          <a:lstStyle/>
          <a:p>
            <a:r>
              <a:rPr lang="en-US" dirty="0"/>
              <a:t>ADD Step 4</a:t>
            </a:r>
          </a:p>
        </p:txBody>
      </p:sp>
      <p:sp>
        <p:nvSpPr>
          <p:cNvPr id="3" name="Content Placeholder 2">
            <a:extLst>
              <a:ext uri="{FF2B5EF4-FFF2-40B4-BE49-F238E27FC236}">
                <a16:creationId xmlns:a16="http://schemas.microsoft.com/office/drawing/2014/main" id="{0DBDE1C0-5B24-5F64-B377-EEAE2DEC0F27}"/>
              </a:ext>
            </a:extLst>
          </p:cNvPr>
          <p:cNvSpPr>
            <a:spLocks noGrp="1"/>
          </p:cNvSpPr>
          <p:nvPr>
            <p:ph idx="1"/>
          </p:nvPr>
        </p:nvSpPr>
        <p:spPr>
          <a:xfrm>
            <a:off x="1215613" y="1856492"/>
            <a:ext cx="7543801" cy="4023360"/>
          </a:xfrm>
        </p:spPr>
        <p:txBody>
          <a:bodyPr/>
          <a:lstStyle/>
          <a:p>
            <a:r>
              <a:rPr lang="en-US" b="1" dirty="0"/>
              <a:t>Choose One or More Design Concepts that Satisfy the Selected Drivers</a:t>
            </a:r>
          </a:p>
          <a:p>
            <a:r>
              <a:rPr lang="en-US" dirty="0"/>
              <a:t>Leverage existing solutions, combine and adapt them as necessary</a:t>
            </a:r>
          </a:p>
          <a:p>
            <a:r>
              <a:rPr lang="en-US" b="1" dirty="0"/>
              <a:t>Select Spring Security framework to manage authorization and authentication – </a:t>
            </a:r>
            <a:r>
              <a:rPr lang="en-US" dirty="0"/>
              <a:t>Need to manage authentication and authorization along with a activity log</a:t>
            </a:r>
            <a:br>
              <a:rPr lang="en-US" dirty="0"/>
            </a:br>
            <a:endParaRPr lang="en-US" dirty="0"/>
          </a:p>
          <a:p>
            <a:pPr lvl="1"/>
            <a:r>
              <a:rPr lang="en-US" dirty="0"/>
              <a:t>The existing software was built using the Spring framework.  Continuing to leverage Spring fits into the existing paradigm</a:t>
            </a:r>
          </a:p>
          <a:p>
            <a:pPr lvl="1"/>
            <a:r>
              <a:rPr lang="en-US" dirty="0"/>
              <a:t>Writing ad hoc code is challenging, error-prone, and takes significant time to develop</a:t>
            </a:r>
          </a:p>
          <a:p>
            <a:endParaRPr lang="en-US" dirty="0"/>
          </a:p>
        </p:txBody>
      </p:sp>
      <p:pic>
        <p:nvPicPr>
          <p:cNvPr id="4" name="Picture 3">
            <a:extLst>
              <a:ext uri="{FF2B5EF4-FFF2-40B4-BE49-F238E27FC236}">
                <a16:creationId xmlns:a16="http://schemas.microsoft.com/office/drawing/2014/main" id="{5EB4ED11-7065-D070-0311-ADC4F29FCE91}"/>
              </a:ext>
            </a:extLst>
          </p:cNvPr>
          <p:cNvPicPr>
            <a:picLocks noChangeAspect="1"/>
          </p:cNvPicPr>
          <p:nvPr/>
        </p:nvPicPr>
        <p:blipFill>
          <a:blip r:embed="rId2"/>
          <a:stretch>
            <a:fillRect/>
          </a:stretch>
        </p:blipFill>
        <p:spPr>
          <a:xfrm>
            <a:off x="110214" y="2457830"/>
            <a:ext cx="1188823" cy="2609314"/>
          </a:xfrm>
          <a:prstGeom prst="rect">
            <a:avLst/>
          </a:prstGeom>
        </p:spPr>
      </p:pic>
    </p:spTree>
    <p:extLst>
      <p:ext uri="{BB962C8B-B14F-4D97-AF65-F5344CB8AC3E}">
        <p14:creationId xmlns:p14="http://schemas.microsoft.com/office/powerpoint/2010/main" val="47194353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5594</TotalTime>
  <Words>1241</Words>
  <Application>Microsoft Office PowerPoint</Application>
  <PresentationFormat>On-screen Show (4:3)</PresentationFormat>
  <Paragraphs>103</Paragraphs>
  <Slides>17</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17</vt:i4>
      </vt:variant>
    </vt:vector>
  </HeadingPairs>
  <TitlesOfParts>
    <vt:vector size="21" baseType="lpstr">
      <vt:lpstr>Calibri</vt:lpstr>
      <vt:lpstr>Calibri Light</vt:lpstr>
      <vt:lpstr>Retrospect</vt:lpstr>
      <vt:lpstr>1_Retrospect</vt:lpstr>
      <vt:lpstr>Attribute Driven Design Case Study</vt:lpstr>
      <vt:lpstr>Business Problem</vt:lpstr>
      <vt:lpstr>ADD Step 1</vt:lpstr>
      <vt:lpstr>Quality Attribute Scenarios</vt:lpstr>
      <vt:lpstr>ADD Step 2</vt:lpstr>
      <vt:lpstr>ADD Step 3</vt:lpstr>
      <vt:lpstr>ADD Step 4</vt:lpstr>
      <vt:lpstr>ADD Step 4</vt:lpstr>
      <vt:lpstr>ADD Step 4</vt:lpstr>
      <vt:lpstr>ADD Step 4:  Spring</vt:lpstr>
      <vt:lpstr>ADD Step 4</vt:lpstr>
      <vt:lpstr>ADD Step 4</vt:lpstr>
      <vt:lpstr>ADD Step 5</vt:lpstr>
      <vt:lpstr>ADD Step 6</vt:lpstr>
      <vt:lpstr>ADD Step 6</vt:lpstr>
      <vt:lpstr>ADD Step 6</vt:lpstr>
      <vt:lpstr>ADD Step 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2:</dc:title>
  <dc:creator>William Stumbo</dc:creator>
  <cp:lastModifiedBy>William Stumbo</cp:lastModifiedBy>
  <cp:revision>20</cp:revision>
  <dcterms:created xsi:type="dcterms:W3CDTF">2022-01-18T13:03:44Z</dcterms:created>
  <dcterms:modified xsi:type="dcterms:W3CDTF">2023-02-22T03:36:53Z</dcterms:modified>
</cp:coreProperties>
</file>